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68" r:id="rId6"/>
    <p:sldId id="276" r:id="rId7"/>
    <p:sldId id="272" r:id="rId8"/>
    <p:sldId id="279" r:id="rId9"/>
    <p:sldId id="273" r:id="rId10"/>
    <p:sldId id="274" r:id="rId11"/>
    <p:sldId id="277" r:id="rId12"/>
    <p:sldId id="278" r:id="rId13"/>
    <p:sldId id="271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2" autoAdjust="0"/>
    <p:restoredTop sz="94660"/>
  </p:normalViewPr>
  <p:slideViewPr>
    <p:cSldViewPr snapToGrid="0">
      <p:cViewPr varScale="1">
        <p:scale>
          <a:sx n="48" d="100"/>
          <a:sy n="48" d="100"/>
        </p:scale>
        <p:origin x="-72" y="-6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48F3-2EAA-44FF-A50E-0AFAE5D15969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9A83C-F6DD-4DC9-AC61-5D2D25106F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133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9A83C-F6DD-4DC9-AC61-5D2D25106F8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576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Guidelines</a:t>
            </a:r>
            <a:r>
              <a:rPr lang="en-GB" baseline="0" dirty="0" smtClean="0"/>
              <a:t> in steroid care ad </a:t>
            </a:r>
            <a:r>
              <a:rPr lang="en-GB" baseline="0" dirty="0" err="1" smtClean="0"/>
              <a:t>dispirat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Canvassed colleagues.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9A83C-F6DD-4DC9-AC61-5D2D25106F8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075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</a:t>
            </a:r>
            <a:r>
              <a:rPr lang="en-GB" baseline="0" dirty="0" smtClean="0"/>
              <a:t> to note this is for long term high dose steroid use – not </a:t>
            </a:r>
            <a:r>
              <a:rPr lang="en-GB" baseline="0" smtClean="0"/>
              <a:t>short courses.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9A83C-F6DD-4DC9-AC61-5D2D25106F8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740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473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39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289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111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598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686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168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78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588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08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937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DC739-4A3A-47E7-8583-42FE4856ABB4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690B-E8E4-453C-AD45-0663E7A58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877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Steroid Safety Bundle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428144"/>
            <a:ext cx="9144000" cy="855528"/>
          </a:xfrm>
        </p:spPr>
        <p:txBody>
          <a:bodyPr/>
          <a:lstStyle/>
          <a:p>
            <a:r>
              <a:rPr lang="en-GB" dirty="0" smtClean="0"/>
              <a:t>A Lothian quality improvement initiative to reduce complications in long term high dose steroid use.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3366" y="204182"/>
            <a:ext cx="28575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40" y="736600"/>
            <a:ext cx="1133475" cy="77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777" y="5635869"/>
            <a:ext cx="5917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Marcus Lyall </a:t>
            </a:r>
          </a:p>
          <a:p>
            <a:r>
              <a:rPr lang="en-GB" dirty="0" smtClean="0"/>
              <a:t>Consultant Physician </a:t>
            </a:r>
          </a:p>
          <a:p>
            <a:r>
              <a:rPr lang="en-GB" dirty="0" smtClean="0"/>
              <a:t>Royal Infirmary of Edinburgh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78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181" y="209549"/>
            <a:ext cx="4653429" cy="6550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" r="192" b="2922"/>
          <a:stretch/>
        </p:blipFill>
        <p:spPr>
          <a:xfrm>
            <a:off x="6067512" y="114299"/>
            <a:ext cx="4724313" cy="66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endocrinology.org/media/3652/steroid-nhs-car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516" y="874713"/>
            <a:ext cx="3695065" cy="48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53526" y="2995911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Currently negotiating sustainable funding for print and distribution. </a:t>
            </a:r>
            <a:endParaRPr lang="en-GB" dirty="0"/>
          </a:p>
        </p:txBody>
      </p:sp>
      <p:pic>
        <p:nvPicPr>
          <p:cNvPr id="5122" name="Picture 2" descr="Steroid Treatment Cards (pk100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33" t="6000" r="15668" b="4000"/>
          <a:stretch/>
        </p:blipFill>
        <p:spPr bwMode="auto">
          <a:xfrm>
            <a:off x="1276350" y="1314451"/>
            <a:ext cx="29146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51762" y="6082784"/>
            <a:ext cx="447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https://www.endocrinology.org/adrenal-crisis</a:t>
            </a:r>
          </a:p>
        </p:txBody>
      </p:sp>
    </p:spTree>
    <p:extLst>
      <p:ext uri="{BB962C8B-B14F-4D97-AF65-F5344CB8AC3E}">
        <p14:creationId xmlns:p14="http://schemas.microsoft.com/office/powerpoint/2010/main" xmlns="" val="22759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1"/>
          <a:stretch/>
        </p:blipFill>
        <p:spPr>
          <a:xfrm>
            <a:off x="731519" y="1096786"/>
            <a:ext cx="3580516" cy="2854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9246" y="5895569"/>
            <a:ext cx="6760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Source: original data from Lothian Prescribing Information Service</a:t>
            </a:r>
          </a:p>
          <a:p>
            <a:r>
              <a:rPr lang="en-GB" sz="1100" b="1" dirty="0"/>
              <a:t>Prednisolone, dexamethasone, methylprednisolone </a:t>
            </a:r>
            <a:r>
              <a:rPr lang="en-GB" sz="1100" b="1" dirty="0" smtClean="0"/>
              <a:t>containing oral preparations from community pharmacy.</a:t>
            </a:r>
            <a:endParaRPr lang="en-GB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54557" y="1488286"/>
            <a:ext cx="95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</a:t>
            </a:r>
            <a:r>
              <a:rPr lang="en-GB" sz="1400" dirty="0" smtClean="0"/>
              <a:t> = 1351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53" b="5084"/>
          <a:stretch/>
        </p:blipFill>
        <p:spPr>
          <a:xfrm>
            <a:off x="798021" y="4070140"/>
            <a:ext cx="3807231" cy="27327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30"/>
          <a:stretch/>
        </p:blipFill>
        <p:spPr>
          <a:xfrm>
            <a:off x="5655234" y="1096786"/>
            <a:ext cx="3753043" cy="29733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7643" y="434988"/>
            <a:ext cx="895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How common is long term steroid use in </a:t>
            </a:r>
            <a:r>
              <a:rPr lang="en-GB" b="1" u="sng" dirty="0" err="1" smtClean="0"/>
              <a:t>lothian</a:t>
            </a:r>
            <a:r>
              <a:rPr lang="en-GB" b="1" u="sng" dirty="0" smtClean="0"/>
              <a:t>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xmlns="" val="4361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" y="348536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new </a:t>
            </a:r>
            <a:r>
              <a:rPr lang="en-GB" b="1" u="sng" dirty="0" smtClean="0"/>
              <a:t>long term (&gt; 1 month</a:t>
            </a:r>
            <a:r>
              <a:rPr lang="en-GB" b="1" dirty="0" smtClean="0"/>
              <a:t>)</a:t>
            </a:r>
            <a:r>
              <a:rPr lang="en-GB" dirty="0" smtClean="0"/>
              <a:t>, high dose steroid starts per month Jan – Dec 2020 NHS Lothian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63950" y="6121400"/>
            <a:ext cx="832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Source: original data from Lothian Prescribing Information Service</a:t>
            </a:r>
          </a:p>
          <a:p>
            <a:r>
              <a:rPr lang="en-GB" b="1" dirty="0"/>
              <a:t>Prednisolone, dexamethasone, methylprednisolone </a:t>
            </a:r>
            <a:r>
              <a:rPr lang="en-GB" b="1" dirty="0" smtClean="0"/>
              <a:t>containing oral preparations only</a:t>
            </a:r>
            <a:endParaRPr lang="en-GB" b="1" dirty="0"/>
          </a:p>
          <a:p>
            <a:endParaRPr lang="en-GB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671186"/>
              </p:ext>
            </p:extLst>
          </p:nvPr>
        </p:nvGraphicFramePr>
        <p:xfrm>
          <a:off x="3508822" y="1427679"/>
          <a:ext cx="4304609" cy="319281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064504">
                  <a:extLst>
                    <a:ext uri="{9D8B030D-6E8A-4147-A177-3AD203B41FA5}">
                      <a16:colId xmlns:a16="http://schemas.microsoft.com/office/drawing/2014/main" xmlns="" val="458971026"/>
                    </a:ext>
                  </a:extLst>
                </a:gridCol>
                <a:gridCol w="1089592">
                  <a:extLst>
                    <a:ext uri="{9D8B030D-6E8A-4147-A177-3AD203B41FA5}">
                      <a16:colId xmlns:a16="http://schemas.microsoft.com/office/drawing/2014/main" xmlns="" val="3743198442"/>
                    </a:ext>
                  </a:extLst>
                </a:gridCol>
                <a:gridCol w="2150513">
                  <a:extLst>
                    <a:ext uri="{9D8B030D-6E8A-4147-A177-3AD203B41FA5}">
                      <a16:colId xmlns:a16="http://schemas.microsoft.com/office/drawing/2014/main" xmlns="" val="2730039739"/>
                    </a:ext>
                  </a:extLst>
                </a:gridCol>
              </a:tblGrid>
              <a:tr h="228058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Number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Per</a:t>
                      </a:r>
                      <a:r>
                        <a:rPr lang="en-GB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100" u="none" strike="noStrike" dirty="0" smtClean="0">
                          <a:effectLst/>
                        </a:rPr>
                        <a:t>practice </a:t>
                      </a:r>
                      <a:r>
                        <a:rPr lang="en-GB" sz="1100" u="none" strike="noStrike" dirty="0">
                          <a:effectLst/>
                        </a:rPr>
                        <a:t>n = 124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4775736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January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2091982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February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3739163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March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176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67226171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April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16317652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83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2267386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June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96005948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July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3009360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August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93541327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September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595531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October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04592834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November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23790859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December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96582837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1315 </a:t>
                      </a:r>
                      <a:r>
                        <a:rPr lang="en-GB" sz="1100" u="none" strike="noStrike" baseline="0" dirty="0" smtClean="0">
                          <a:effectLst/>
                        </a:rPr>
                        <a:t> (</a:t>
                      </a:r>
                      <a:r>
                        <a:rPr lang="en-GB" sz="1100" u="none" strike="noStrike" dirty="0" smtClean="0">
                          <a:effectLst/>
                        </a:rPr>
                        <a:t>0.16% pop)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10.60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7643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8822" y="4834507"/>
            <a:ext cx="38945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Consistent with published UK data</a:t>
            </a:r>
          </a:p>
          <a:p>
            <a:r>
              <a:rPr lang="en-GB" sz="1050" i="1" dirty="0" err="1"/>
              <a:t>F</a:t>
            </a:r>
            <a:r>
              <a:rPr lang="en-GB" sz="1050" i="1" dirty="0" err="1" smtClean="0"/>
              <a:t>ardet</a:t>
            </a:r>
            <a:r>
              <a:rPr lang="en-GB" sz="1050" i="1" dirty="0" smtClean="0"/>
              <a:t>, Rheumatology</a:t>
            </a:r>
            <a:r>
              <a:rPr lang="en-GB" sz="1050" dirty="0" smtClean="0"/>
              <a:t>, 2008  </a:t>
            </a:r>
            <a:r>
              <a:rPr lang="en-GB" sz="1050" dirty="0"/>
              <a:t>Volume 50, Issue 11, November 2011, Pages 1982–1990,</a:t>
            </a:r>
            <a:r>
              <a:rPr lang="en-GB" sz="1050" dirty="0" smtClean="0"/>
              <a:t>. 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xmlns="" val="5888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61" y="118941"/>
            <a:ext cx="10515600" cy="1325563"/>
          </a:xfrm>
        </p:spPr>
        <p:txBody>
          <a:bodyPr/>
          <a:lstStyle/>
          <a:p>
            <a:r>
              <a:rPr lang="en-GB" dirty="0" smtClean="0"/>
              <a:t>Key points: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2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Steroid induced hyperglycaemia is common with high morbidity particularly in frailty. </a:t>
            </a:r>
          </a:p>
          <a:p>
            <a:endParaRPr lang="en-GB" dirty="0"/>
          </a:p>
          <a:p>
            <a:r>
              <a:rPr lang="en-GB" dirty="0" smtClean="0"/>
              <a:t>HbA1c is a useful screening tool if steroids are likely to be long term (&gt;10mg </a:t>
            </a:r>
            <a:r>
              <a:rPr lang="en-GB" dirty="0" err="1" smtClean="0"/>
              <a:t>prednisolong</a:t>
            </a:r>
            <a:r>
              <a:rPr lang="en-GB" dirty="0" smtClean="0"/>
              <a:t> for &gt; 2 weeks). </a:t>
            </a:r>
          </a:p>
          <a:p>
            <a:endParaRPr lang="en-GB" dirty="0"/>
          </a:p>
          <a:p>
            <a:r>
              <a:rPr lang="en-GB" dirty="0" smtClean="0"/>
              <a:t>Treatment with </a:t>
            </a:r>
            <a:r>
              <a:rPr lang="en-GB" dirty="0" err="1" smtClean="0"/>
              <a:t>a.m</a:t>
            </a:r>
            <a:r>
              <a:rPr lang="en-GB" dirty="0" smtClean="0"/>
              <a:t> </a:t>
            </a:r>
            <a:r>
              <a:rPr lang="en-GB" dirty="0" err="1" smtClean="0"/>
              <a:t>gliclazide</a:t>
            </a:r>
            <a:r>
              <a:rPr lang="en-GB" dirty="0" smtClean="0"/>
              <a:t> is mainstay of therapy.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Adrenal suppression should be considered with &gt; 3 weeks prednisolone &gt;5mg or equivalent.  Morning cortisol can be used to stratify withdrawal risk.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98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893" y="3413460"/>
            <a:ext cx="27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Changes in cognition, mood delirium, psychosis. 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893" y="5188187"/>
            <a:ext cx="343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Possible changes to gastric blood flow and tissue repair. </a:t>
            </a:r>
          </a:p>
          <a:p>
            <a:r>
              <a:rPr lang="en-GB" dirty="0" smtClean="0"/>
              <a:t>- Risk of bleed or perforation (inpatient setting).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35110" y="5226158"/>
            <a:ext cx="2768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Cardio metabolic disorders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Hypertension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Obesity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Insulin resistance 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Dyslipiaemia</a:t>
            </a:r>
            <a:r>
              <a:rPr lang="en-GB" dirty="0" smtClean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0004" y="761128"/>
            <a:ext cx="30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Early </a:t>
            </a:r>
            <a:r>
              <a:rPr lang="en-GB" b="1" u="sng" dirty="0" smtClean="0"/>
              <a:t>Complications – steroid use</a:t>
            </a:r>
            <a:endParaRPr lang="en-GB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597938" y="659501"/>
            <a:ext cx="436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Intermediate/Late Complications</a:t>
            </a:r>
            <a:endParaRPr lang="en-GB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656917" y="2551154"/>
            <a:ext cx="14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Osteoporosis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3254" y="4732079"/>
            <a:ext cx="323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Mood disorders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3254" y="3684002"/>
            <a:ext cx="323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Proximal myopathy 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Axial weakness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falls.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3012" y="1267042"/>
            <a:ext cx="289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Suppression of </a:t>
            </a:r>
          </a:p>
          <a:p>
            <a:pPr algn="ctr"/>
            <a:r>
              <a:rPr lang="en-GB" dirty="0" smtClean="0"/>
              <a:t>hypothalamic pituitary axis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1307" y="1525274"/>
            <a:ext cx="2768138" cy="923330"/>
            <a:chOff x="561307" y="1525274"/>
            <a:chExt cx="2768138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561307" y="1525274"/>
              <a:ext cx="27681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Insulin </a:t>
              </a:r>
            </a:p>
            <a:p>
              <a:r>
                <a:rPr lang="en-GB" dirty="0" smtClean="0"/>
                <a:t>Hepatic </a:t>
              </a:r>
              <a:r>
                <a:rPr lang="en-GB" dirty="0" err="1" smtClean="0"/>
                <a:t>gluconeogeneis</a:t>
              </a:r>
              <a:endParaRPr lang="en-GB" dirty="0" smtClean="0"/>
            </a:p>
            <a:p>
              <a:r>
                <a:rPr lang="en-GB" dirty="0" smtClean="0"/>
                <a:t>Glucose </a:t>
              </a:r>
              <a:endParaRPr lang="en-GB" dirty="0"/>
            </a:p>
          </p:txBody>
        </p:sp>
        <p:sp>
          <p:nvSpPr>
            <p:cNvPr id="2" name="Down Arrow 1"/>
            <p:cNvSpPr/>
            <p:nvPr/>
          </p:nvSpPr>
          <p:spPr>
            <a:xfrm>
              <a:off x="1334278" y="1590208"/>
              <a:ext cx="102637" cy="2166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2932922" y="1873337"/>
              <a:ext cx="90195" cy="227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wn Arrow 21"/>
            <p:cNvSpPr/>
            <p:nvPr/>
          </p:nvSpPr>
          <p:spPr>
            <a:xfrm rot="10800000">
              <a:off x="1436915" y="2160921"/>
              <a:ext cx="90195" cy="227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986" y="2280612"/>
            <a:ext cx="1132848" cy="1132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0842" y="1382988"/>
            <a:ext cx="1814868" cy="121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6031" y="3358139"/>
            <a:ext cx="2228682" cy="1065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3248" y="1028833"/>
            <a:ext cx="1563179" cy="15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0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for a guideline?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13" y="20168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Response to serious clinical incidents in Lothian</a:t>
            </a:r>
            <a:endParaRPr lang="en-GB" dirty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Steroid induced severe hyperglycaemia is not uncommon</a:t>
            </a:r>
          </a:p>
          <a:p>
            <a:pPr lvl="2"/>
            <a:r>
              <a:rPr lang="en-GB" dirty="0" smtClean="0"/>
              <a:t>Often elderly or vulnerable (</a:t>
            </a:r>
            <a:r>
              <a:rPr lang="en-GB" dirty="0" err="1" smtClean="0"/>
              <a:t>boney</a:t>
            </a:r>
            <a:r>
              <a:rPr lang="en-GB" dirty="0" smtClean="0"/>
              <a:t> metastases, inflammatory disorders, respiratory disease)</a:t>
            </a:r>
          </a:p>
          <a:p>
            <a:pPr lvl="2"/>
            <a:r>
              <a:rPr lang="en-GB" dirty="0" smtClean="0"/>
              <a:t>High associated morbidity and mortality. </a:t>
            </a:r>
          </a:p>
          <a:p>
            <a:pPr lvl="2"/>
            <a:r>
              <a:rPr lang="en-GB" dirty="0" smtClean="0"/>
              <a:t>Occurs in almost all patients with </a:t>
            </a:r>
            <a:r>
              <a:rPr lang="en-GB" b="1" dirty="0" smtClean="0"/>
              <a:t>known diabetes or pre-diabetes</a:t>
            </a:r>
          </a:p>
          <a:p>
            <a:pPr lvl="2"/>
            <a:r>
              <a:rPr lang="en-GB" dirty="0" smtClean="0"/>
              <a:t>Near total absence of guidance on screening and treatment</a:t>
            </a:r>
          </a:p>
          <a:p>
            <a:endParaRPr lang="en-GB" dirty="0"/>
          </a:p>
          <a:p>
            <a:r>
              <a:rPr lang="en-GB" sz="2000" dirty="0" smtClean="0"/>
              <a:t>Anything else?</a:t>
            </a:r>
          </a:p>
          <a:p>
            <a:pPr lvl="2"/>
            <a:r>
              <a:rPr lang="en-GB" dirty="0" smtClean="0"/>
              <a:t>Inconstant guidance around steroid withdrawal.</a:t>
            </a:r>
          </a:p>
          <a:p>
            <a:pPr lvl="2"/>
            <a:r>
              <a:rPr lang="en-GB" dirty="0" smtClean="0"/>
              <a:t>Inconsistent implementation of sick day rules. Information difficult to find. </a:t>
            </a:r>
          </a:p>
          <a:p>
            <a:pPr lvl="2"/>
            <a:r>
              <a:rPr lang="en-GB" dirty="0" smtClean="0"/>
              <a:t>? Use of bisphosphonates generally ok </a:t>
            </a:r>
          </a:p>
          <a:p>
            <a:pPr lvl="2"/>
            <a:r>
              <a:rPr lang="en-GB" dirty="0" smtClean="0"/>
              <a:t>? PPI use</a:t>
            </a:r>
          </a:p>
          <a:p>
            <a:pPr lvl="2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7804" y="425263"/>
            <a:ext cx="2724981" cy="18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1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Steroid Safety Bundle: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89" y="1690688"/>
            <a:ext cx="5491349" cy="3394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Aims:</a:t>
            </a:r>
            <a:endParaRPr lang="en-GB" dirty="0"/>
          </a:p>
          <a:p>
            <a:pPr lvl="2"/>
            <a:r>
              <a:rPr lang="en-GB" dirty="0" smtClean="0"/>
              <a:t>Single reference document for screening and treatment multiple steroid induced complications. </a:t>
            </a:r>
          </a:p>
          <a:p>
            <a:pPr lvl="3"/>
            <a:r>
              <a:rPr lang="en-GB" dirty="0" smtClean="0"/>
              <a:t>“one stop shop”</a:t>
            </a:r>
          </a:p>
          <a:p>
            <a:pPr lvl="3"/>
            <a:r>
              <a:rPr lang="en-GB" dirty="0" smtClean="0"/>
              <a:t>Unambiguous and specific</a:t>
            </a:r>
          </a:p>
          <a:p>
            <a:pPr lvl="3"/>
            <a:r>
              <a:rPr lang="en-GB" dirty="0" smtClean="0"/>
              <a:t>concise</a:t>
            </a:r>
          </a:p>
          <a:p>
            <a:pPr marL="1371600" lvl="3" indent="0">
              <a:buNone/>
            </a:pPr>
            <a:endParaRPr lang="en-GB" dirty="0" smtClean="0"/>
          </a:p>
          <a:p>
            <a:pPr lvl="2"/>
            <a:r>
              <a:rPr lang="en-GB" dirty="0" smtClean="0"/>
              <a:t>Patient information documents </a:t>
            </a:r>
          </a:p>
          <a:p>
            <a:pPr lvl="2"/>
            <a:r>
              <a:rPr lang="en-GB" dirty="0" smtClean="0"/>
              <a:t>Steroid safety cards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2787" y="5101368"/>
            <a:ext cx="1364083" cy="1113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265" y="4872197"/>
            <a:ext cx="1046219" cy="1378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9291" y="1019673"/>
            <a:ext cx="52370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Dr Lizzy Boyce  GP and Specialty doctor in </a:t>
            </a:r>
            <a:r>
              <a:rPr lang="en-GB" sz="1200" dirty="0" err="1" smtClean="0"/>
              <a:t>MoE</a:t>
            </a:r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Dr David Joliffe – GP and chair Diabetes MCN.</a:t>
            </a:r>
          </a:p>
          <a:p>
            <a:endParaRPr lang="en-GB" sz="1200" dirty="0"/>
          </a:p>
          <a:p>
            <a:r>
              <a:rPr lang="en-GB" sz="1200" dirty="0" smtClean="0"/>
              <a:t>Dr Clare Jamieson GP </a:t>
            </a:r>
          </a:p>
          <a:p>
            <a:endParaRPr lang="en-GB" sz="1200" dirty="0"/>
          </a:p>
          <a:p>
            <a:r>
              <a:rPr lang="en-GB" sz="1200" dirty="0" smtClean="0"/>
              <a:t>Dr Tom Chambers consultant physician WGH </a:t>
            </a:r>
          </a:p>
          <a:p>
            <a:endParaRPr lang="en-GB" sz="1200" dirty="0"/>
          </a:p>
          <a:p>
            <a:r>
              <a:rPr lang="en-GB" sz="1200" dirty="0" smtClean="0"/>
              <a:t>Dr Marcus Lyall </a:t>
            </a:r>
            <a:r>
              <a:rPr lang="en-GB" sz="1200" dirty="0"/>
              <a:t>C</a:t>
            </a:r>
            <a:r>
              <a:rPr lang="en-GB" sz="1200" dirty="0" smtClean="0"/>
              <a:t>onsultant </a:t>
            </a:r>
            <a:r>
              <a:rPr lang="en-GB" sz="1200" dirty="0"/>
              <a:t>P</a:t>
            </a:r>
            <a:r>
              <a:rPr lang="en-GB" sz="1200" dirty="0" smtClean="0"/>
              <a:t>hysician RIE</a:t>
            </a:r>
          </a:p>
          <a:p>
            <a:endParaRPr lang="en-GB" sz="1200" dirty="0"/>
          </a:p>
          <a:p>
            <a:r>
              <a:rPr lang="en-GB" sz="1200" dirty="0" smtClean="0"/>
              <a:t>SN Katherine Ramage – Diabetes Specialist Nurse. </a:t>
            </a:r>
          </a:p>
          <a:p>
            <a:endParaRPr lang="en-GB" sz="1200" dirty="0"/>
          </a:p>
          <a:p>
            <a:r>
              <a:rPr lang="en-GB" sz="1200" dirty="0" smtClean="0"/>
              <a:t>Dr Nyo </a:t>
            </a:r>
            <a:r>
              <a:rPr lang="en-GB" sz="1200" dirty="0" err="1" smtClean="0"/>
              <a:t>Nyo</a:t>
            </a:r>
            <a:r>
              <a:rPr lang="en-GB" sz="1200" dirty="0" smtClean="0"/>
              <a:t> Tun Consultant </a:t>
            </a:r>
            <a:r>
              <a:rPr lang="en-GB" sz="1200" dirty="0"/>
              <a:t>P</a:t>
            </a:r>
            <a:r>
              <a:rPr lang="en-GB" sz="1200" dirty="0" smtClean="0"/>
              <a:t>hysician RIE</a:t>
            </a:r>
          </a:p>
          <a:p>
            <a:endParaRPr lang="en-GB" sz="1200" dirty="0"/>
          </a:p>
          <a:p>
            <a:r>
              <a:rPr lang="en-GB" sz="1200" dirty="0" smtClean="0"/>
              <a:t>Dr Rachel Williamson consultant physician BGH</a:t>
            </a:r>
          </a:p>
          <a:p>
            <a:endParaRPr lang="en-GB" sz="1200" dirty="0"/>
          </a:p>
          <a:p>
            <a:r>
              <a:rPr lang="en-GB" sz="1200" dirty="0" smtClean="0"/>
              <a:t>Dr Katheryn Linton consultant physician RIE</a:t>
            </a:r>
          </a:p>
          <a:p>
            <a:endParaRPr lang="en-GB" sz="1200" dirty="0"/>
          </a:p>
          <a:p>
            <a:r>
              <a:rPr lang="en-GB" sz="1200" dirty="0" smtClean="0"/>
              <a:t>Professor Mark Strachan.  Chair Diabetes MCN and Consultant physician. WGH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464864" y="6189434"/>
            <a:ext cx="3127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Prof Stuart Ralston</a:t>
            </a:r>
          </a:p>
          <a:p>
            <a:r>
              <a:rPr lang="en-GB" sz="1400" dirty="0" smtClean="0"/>
              <a:t>Consultant rheumatology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961120" y="6250989"/>
            <a:ext cx="323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Prof John Plevris</a:t>
            </a:r>
          </a:p>
          <a:p>
            <a:r>
              <a:rPr lang="en-GB" sz="1200" dirty="0" smtClean="0"/>
              <a:t>Consultant gastroenterologist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4171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34" y="118662"/>
            <a:ext cx="6517969" cy="27089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991" y="2317575"/>
            <a:ext cx="4101584" cy="29552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600" dirty="0" smtClean="0"/>
              <a:t>Screening for and treatment of steroid induced hyperglycaemia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 smtClean="0"/>
              <a:t>Managing steroid withdrawal.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 smtClean="0"/>
              <a:t>Standardising bisphosphonate use.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 smtClean="0"/>
              <a:t>Standardising PPI prophylaxis use.  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7892" t="5505" r="14022" b="21094"/>
          <a:stretch/>
        </p:blipFill>
        <p:spPr>
          <a:xfrm>
            <a:off x="509784" y="983301"/>
            <a:ext cx="5274643" cy="3080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829" y="1776314"/>
            <a:ext cx="4904961" cy="3851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9563" y="2382717"/>
            <a:ext cx="5034586" cy="40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2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50261"/>
              </p:ext>
            </p:extLst>
          </p:nvPr>
        </p:nvGraphicFramePr>
        <p:xfrm>
          <a:off x="725176" y="3055015"/>
          <a:ext cx="3578847" cy="165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847">
                  <a:extLst>
                    <a:ext uri="{9D8B030D-6E8A-4147-A177-3AD203B41FA5}">
                      <a16:colId xmlns:a16="http://schemas.microsoft.com/office/drawing/2014/main" xmlns="" val="2352445132"/>
                    </a:ext>
                  </a:extLst>
                </a:gridCol>
              </a:tblGrid>
              <a:tr h="33138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>
                          <a:effectLst/>
                        </a:rPr>
                        <a:t>Prednisolone 10mg approx equivalent to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6778601"/>
                  </a:ext>
                </a:extLst>
              </a:tr>
              <a:tr h="33138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effectLst/>
                        </a:rPr>
                        <a:t>Hydrocortisone  40mg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6530275"/>
                  </a:ext>
                </a:extLst>
              </a:tr>
              <a:tr h="33138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effectLst/>
                        </a:rPr>
                        <a:t>Dexamethasone 2mg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102582"/>
                  </a:ext>
                </a:extLst>
              </a:tr>
              <a:tr h="33138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>
                          <a:effectLst/>
                        </a:rPr>
                        <a:t>Methylprednisolone 8mg</a:t>
                      </a:r>
                      <a:endParaRPr lang="en-GB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1367962"/>
                  </a:ext>
                </a:extLst>
              </a:tr>
              <a:tr h="331389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effectLst/>
                        </a:rPr>
                        <a:t>Betamethasone  2mg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737452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062265"/>
            <a:ext cx="502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4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LONG TERM HIGH DOSE STEROID THERAPY = ≥ 10mg prednisolone (or equivalent) for &gt; 14 days</a:t>
            </a:r>
            <a:endParaRPr lang="en-GB" sz="14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6049" y="131467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1200" b="1" u="sng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THINGS TO DO AT COMMENCEMENT OF LONG TERM STEROID THERAPY</a:t>
            </a:r>
            <a:endParaRPr lang="en-GB" sz="12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□"/>
            </a:pPr>
            <a:r>
              <a:rPr lang="en-GB" sz="1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PERFORM an HbA1c and warn patient of symptoms of hyperglycaemia </a:t>
            </a:r>
            <a:endParaRPr lang="en-GB" sz="12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□"/>
            </a:pPr>
            <a:endParaRPr lang="en-GB" sz="1200" b="1" dirty="0" smtClean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□"/>
            </a:pPr>
            <a:r>
              <a:rPr lang="en-GB" sz="1200" b="1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GIVE </a:t>
            </a:r>
            <a:r>
              <a:rPr lang="en-GB" sz="1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ADVISE ON ‘SICK DAY RULES’ and give STEROID CARD </a:t>
            </a:r>
            <a:r>
              <a:rPr lang="en-GB" sz="12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( both appendix 1)</a:t>
            </a:r>
            <a:endParaRPr lang="en-GB" sz="12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□"/>
            </a:pPr>
            <a:endParaRPr lang="en-GB" sz="1200" b="1" cap="all" dirty="0" smtClean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□"/>
            </a:pPr>
            <a:r>
              <a:rPr lang="en-GB" sz="1200" b="1" cap="all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GASTROPROTECTION</a:t>
            </a:r>
            <a:r>
              <a:rPr lang="en-GB" sz="1200" b="1" cap="all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 </a:t>
            </a:r>
            <a:endParaRPr lang="en-GB" sz="12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PPI therapy should not be given routinely but should be considered for people at high risk of gastrointestinal bleeding or dyspepsia. (</a:t>
            </a:r>
            <a:r>
              <a:rPr lang="en-GB" sz="1200" dirty="0" err="1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eg</a:t>
            </a:r>
            <a:r>
              <a:rPr lang="en-GB" sz="1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previous GI bleed, known GORD/peptic ulcer disease, currently on anticoagulation or active cancer).  </a:t>
            </a:r>
            <a:endParaRPr lang="en-GB" sz="1200" dirty="0" smtClean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12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□"/>
            </a:pPr>
            <a:r>
              <a:rPr lang="en-GB" sz="1200" b="1" cap="all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bone protection</a:t>
            </a:r>
            <a:r>
              <a:rPr lang="en-GB" sz="1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Bisphosphate should be considered to prevent vertebral fractures in men and women on prednisolone doses of 7.5 mg daily or greater (or equivalent) for three months or more. </a:t>
            </a:r>
            <a:endParaRPr lang="en-GB" sz="12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2831" y="1198632"/>
            <a:ext cx="6782435" cy="4203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4171" y="6375253"/>
            <a:ext cx="586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NHS LOTHIAN STEROID SAFETY BUNDLE VERION 6. Dr M Lyall. Review date 01/08/2024</a:t>
            </a:r>
          </a:p>
        </p:txBody>
      </p:sp>
      <p:pic>
        <p:nvPicPr>
          <p:cNvPr id="1026" name="x_x_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9" y="1391722"/>
            <a:ext cx="4515738" cy="255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171" y="3719237"/>
            <a:ext cx="4359283" cy="19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4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" r="-2385" b="34632"/>
          <a:stretch/>
        </p:blipFill>
        <p:spPr>
          <a:xfrm>
            <a:off x="234009" y="897775"/>
            <a:ext cx="5433440" cy="4175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856" y="6474543"/>
            <a:ext cx="586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NHS LOTHIAN STEROID SAFETY BUNDLE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VERSION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6. Dr M Lyall. Review date 01/08/2024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60671" y="2189991"/>
            <a:ext cx="5385605" cy="13508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9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ALREADY KNOWN PRE-EXISTING DIABETES MELLITUS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9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Type 1 Diabetes:  ENSURE USING CGM 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freestyle libre) or blood glucose monitoring QDS </a:t>
            </a:r>
            <a:r>
              <a:rPr kumimoji="0" lang="en-US" altLang="en-US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AND ADVISE TO CONTACT </a:t>
            </a:r>
            <a:r>
              <a:rPr lang="en-US" altLang="en-US" sz="9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DIABETES NURSES TO AID TITRATION.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lang="en-US" altLang="en-US" sz="9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altLang="en-US" sz="9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Type 2 Diabetes: INITIATE BGM TWICE DAILY (BEFORE BREAKFAST BEFORE EVENING MEAL) – USE TREATMENT ALGORITHM BELOW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AABA2CA1-0B19-484B-99DE-C08D4362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9" y="5243699"/>
            <a:ext cx="5385606" cy="5302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BG &gt; 12mmol/l on 3 continuous days initiate treatment as per treatment algorithm </a:t>
            </a:r>
            <a:r>
              <a:rPr lang="en-GB" altLang="en-US" sz="8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below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ALL </a:t>
            </a:r>
            <a:r>
              <a:rPr lang="en-GB" altLang="en-US" sz="8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patients on high dose steroid therapy should have a 3 monthly </a:t>
            </a:r>
            <a:r>
              <a:rPr lang="en-GB" altLang="en-US" sz="8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HbA1c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6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31847" b="17860"/>
          <a:stretch/>
        </p:blipFill>
        <p:spPr>
          <a:xfrm>
            <a:off x="539091" y="1155372"/>
            <a:ext cx="5578993" cy="3706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6282" y="2100931"/>
            <a:ext cx="39809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WHEN STEROIDS ARE DISCONTINUED:  </a:t>
            </a:r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smtClean="0"/>
              <a:t>Reduction </a:t>
            </a:r>
            <a:r>
              <a:rPr lang="en-GB" sz="1400" b="1" dirty="0"/>
              <a:t>in insulin or SU therapy will be required following reduction or cessation of high dose steroids.  </a:t>
            </a:r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smtClean="0"/>
              <a:t>This </a:t>
            </a:r>
            <a:r>
              <a:rPr lang="en-GB" sz="1400" b="1" dirty="0"/>
              <a:t>should be guided by HBGM readings with particular emphasis on the avoidance of hypoglycaemia. </a:t>
            </a:r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smtClean="0"/>
              <a:t>As </a:t>
            </a:r>
            <a:r>
              <a:rPr lang="en-GB" sz="1400" b="1" dirty="0"/>
              <a:t>a guide a 20% reduction in insulin or 40mg reduction in </a:t>
            </a:r>
            <a:r>
              <a:rPr lang="en-GB" sz="1400" b="1" dirty="0" err="1"/>
              <a:t>gliclazide</a:t>
            </a:r>
            <a:r>
              <a:rPr lang="en-GB" sz="1400" b="1" dirty="0"/>
              <a:t> weekly as steroids are weaned is reasonable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b="93417"/>
          <a:stretch/>
        </p:blipFill>
        <p:spPr>
          <a:xfrm>
            <a:off x="2398742" y="272317"/>
            <a:ext cx="6626926" cy="576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81467" b="380"/>
          <a:stretch/>
        </p:blipFill>
        <p:spPr>
          <a:xfrm>
            <a:off x="363245" y="4994031"/>
            <a:ext cx="6159403" cy="14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5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Steroid Withdrawal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5927"/>
              </p:ext>
            </p:extLst>
          </p:nvPr>
        </p:nvGraphicFramePr>
        <p:xfrm>
          <a:off x="2966085" y="3286919"/>
          <a:ext cx="5478780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347470">
                  <a:extLst>
                    <a:ext uri="{9D8B030D-6E8A-4147-A177-3AD203B41FA5}">
                      <a16:colId xmlns:a16="http://schemas.microsoft.com/office/drawing/2014/main" xmlns="" val="724357259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xmlns="" val="2859970227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xmlns="" val="28594815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AM CORTISOL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ACTION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694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HIGH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&lt;275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Continue 4mg prednisolone and refer to endocrinology services.  (If already in secondary care,  perform short </a:t>
                      </a:r>
                      <a:r>
                        <a:rPr lang="en-GB" sz="1200" dirty="0" err="1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synachten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 test pre morning steroid dose if possible)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728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MODERATE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275 - 425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Can stop prednisolone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Sick day dosing of 10mg prednisolone (or seek medical attention if unable to take) as per steroid safety card for 3 months.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509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LOW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&gt;425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Can stop prednisolone.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69417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38224" y="1569461"/>
            <a:ext cx="972502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Adrenal suppression should be considered for all patients who have had more than </a:t>
            </a:r>
            <a:r>
              <a:rPr lang="en-GB" sz="1600" b="1" u="sng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3 weeks of &gt;5mg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prednisolone or </a:t>
            </a:r>
            <a:r>
              <a:rPr lang="en-GB" sz="1600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equivalent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n-GB" sz="12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Patients can be risk stratified by a </a:t>
            </a:r>
            <a:r>
              <a:rPr lang="en-GB" sz="1400" b="1" u="sng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morning cortisol sample taken prior to steroid dose</a:t>
            </a:r>
            <a:endParaRPr lang="en-GB" sz="1400" b="1" u="sng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8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1003</Words>
  <Application>Microsoft Office PowerPoint</Application>
  <PresentationFormat>Custom</PresentationFormat>
  <Paragraphs>197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Steroid Safety Bundle </vt:lpstr>
      <vt:lpstr>Slide 2</vt:lpstr>
      <vt:lpstr>Need for a guideline?</vt:lpstr>
      <vt:lpstr>Steroid Safety Bundle: </vt:lpstr>
      <vt:lpstr>Slide 5</vt:lpstr>
      <vt:lpstr>Slide 6</vt:lpstr>
      <vt:lpstr>Slide 7</vt:lpstr>
      <vt:lpstr>Slide 8</vt:lpstr>
      <vt:lpstr>Steroid Withdrawal</vt:lpstr>
      <vt:lpstr>Slide 10</vt:lpstr>
      <vt:lpstr>Slide 11</vt:lpstr>
      <vt:lpstr>Slide 12</vt:lpstr>
      <vt:lpstr>Slide 13</vt:lpstr>
      <vt:lpstr>Key points:</vt:lpstr>
    </vt:vector>
  </TitlesOfParts>
  <Company>NHS Lothian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Steroid Safety Bundle</dc:title>
  <dc:creator>Lyall, Marcus</dc:creator>
  <cp:lastModifiedBy>Sara Jenks</cp:lastModifiedBy>
  <cp:revision>49</cp:revision>
  <dcterms:created xsi:type="dcterms:W3CDTF">2021-09-21T12:09:06Z</dcterms:created>
  <dcterms:modified xsi:type="dcterms:W3CDTF">2021-09-29T11:32:20Z</dcterms:modified>
</cp:coreProperties>
</file>