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-58" y="-6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333E3-B935-47AD-9143-1F7B1BD3F315}" type="datetimeFigureOut">
              <a:rPr lang="en-GB" smtClean="0"/>
              <a:pPr/>
              <a:t>29/09/2021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B84B39-D316-401F-A9D6-923153E10A6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8906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Remit today – talk about a new approach in terms of how we order tests – I am aware that WHAT tests are done and how GPs are asked to do them can be problematic at times, but that is not the focus of this talk.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B84B39-D316-401F-A9D6-923153E10A68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21255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New desktop icon – log in  wee arrow on left  stay logged in.  On GREEEN screen so the clinical one  and easy to  minimise and go back to vision or </a:t>
            </a:r>
            <a:r>
              <a:rPr lang="en-GB" dirty="0" err="1"/>
              <a:t>emis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B84B39-D316-401F-A9D6-923153E10A68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2243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Find the patient – entering details, name or DOB into window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B84B39-D316-401F-A9D6-923153E10A68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89448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Familiar arrays appear – chosen the Chemo screen 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B84B39-D316-401F-A9D6-923153E10A68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54851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Western General Oncology team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B84B39-D316-401F-A9D6-923153E10A68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602642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Haematology as an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B84B39-D316-401F-A9D6-923153E10A68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03637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E8A9-3365-4ADD-B8B5-4551E0EBB041}" type="datetimeFigureOut">
              <a:rPr lang="en-GB" smtClean="0"/>
              <a:pPr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2896-191A-4F9E-B24B-5522E43732BF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32295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E8A9-3365-4ADD-B8B5-4551E0EBB041}" type="datetimeFigureOut">
              <a:rPr lang="en-GB" smtClean="0"/>
              <a:pPr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2896-191A-4F9E-B24B-5522E43732B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84830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E8A9-3365-4ADD-B8B5-4551E0EBB041}" type="datetimeFigureOut">
              <a:rPr lang="en-GB" smtClean="0"/>
              <a:pPr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2896-191A-4F9E-B24B-5522E43732B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28618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E8A9-3365-4ADD-B8B5-4551E0EBB041}" type="datetimeFigureOut">
              <a:rPr lang="en-GB" smtClean="0"/>
              <a:pPr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2896-191A-4F9E-B24B-5522E43732B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92908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E8A9-3365-4ADD-B8B5-4551E0EBB041}" type="datetimeFigureOut">
              <a:rPr lang="en-GB" smtClean="0"/>
              <a:pPr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2896-191A-4F9E-B24B-5522E43732BF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41573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E8A9-3365-4ADD-B8B5-4551E0EBB041}" type="datetimeFigureOut">
              <a:rPr lang="en-GB" smtClean="0"/>
              <a:pPr/>
              <a:t>29/09/2021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2896-191A-4F9E-B24B-5522E43732B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10556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E8A9-3365-4ADD-B8B5-4551E0EBB041}" type="datetimeFigureOut">
              <a:rPr lang="en-GB" smtClean="0"/>
              <a:pPr/>
              <a:t>29/09/2021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2896-191A-4F9E-B24B-5522E43732B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3380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E8A9-3365-4ADD-B8B5-4551E0EBB041}" type="datetimeFigureOut">
              <a:rPr lang="en-GB" smtClean="0"/>
              <a:pPr/>
              <a:t>29/09/2021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2896-191A-4F9E-B24B-5522E43732B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58694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E8A9-3365-4ADD-B8B5-4551E0EBB041}" type="datetimeFigureOut">
              <a:rPr lang="en-GB" smtClean="0"/>
              <a:pPr/>
              <a:t>29/09/2021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2896-191A-4F9E-B24B-5522E43732B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8784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1E6E8A9-3365-4ADD-B8B5-4551E0EBB041}" type="datetimeFigureOut">
              <a:rPr lang="en-GB" smtClean="0"/>
              <a:pPr/>
              <a:t>29/09/2021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FA2896-191A-4F9E-B24B-5522E43732B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28518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6E8A9-3365-4ADD-B8B5-4551E0EBB041}" type="datetimeFigureOut">
              <a:rPr lang="en-GB" smtClean="0"/>
              <a:pPr/>
              <a:t>29/09/2021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A2896-191A-4F9E-B24B-5522E43732B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254339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1E6E8A9-3365-4ADD-B8B5-4551E0EBB041}" type="datetimeFigureOut">
              <a:rPr lang="en-GB" smtClean="0"/>
              <a:pPr/>
              <a:t>29/09/2021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1FA2896-191A-4F9E-B24B-5522E43732BF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42376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8C6E698C-8155-4B8B-BDC9-B7299772B5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1F3A61-F426-4D56-9867-1F8ED59FA6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20928" y="965200"/>
            <a:ext cx="5999002" cy="4927600"/>
          </a:xfrm>
        </p:spPr>
        <p:txBody>
          <a:bodyPr anchor="ctr">
            <a:normAutofit/>
          </a:bodyPr>
          <a:lstStyle/>
          <a:p>
            <a:r>
              <a:rPr lang="en-GB" b="1" dirty="0">
                <a:solidFill>
                  <a:schemeClr val="tx2"/>
                </a:solidFill>
              </a:rPr>
              <a:t>Secondary Care </a:t>
            </a:r>
            <a:br>
              <a:rPr lang="en-GB" b="1" dirty="0">
                <a:solidFill>
                  <a:schemeClr val="tx2"/>
                </a:solidFill>
              </a:rPr>
            </a:br>
            <a:r>
              <a:rPr lang="en-GB" b="1" dirty="0">
                <a:solidFill>
                  <a:schemeClr val="tx2"/>
                </a:solidFill>
              </a:rPr>
              <a:t>GPOC / ICE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EEF5601-A8BC-411D-AA64-3E79320BA1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458473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6604425-D66B-4311-B3C6-7EE643BF28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3356" y="1159565"/>
            <a:ext cx="2938022" cy="4439055"/>
          </a:xfrm>
        </p:spPr>
        <p:txBody>
          <a:bodyPr anchor="ctr"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Catriona Morton (PLIG / GP Sub)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33209156-242F-4B26-8D07-CEB2B68A9F9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84734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4030353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xmlns="" id="{52ABB703-2B0E-4C3B-B4A2-F3973548E56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DF4DB3-C5C0-4931-8D9E-3575388A7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1685" y="634946"/>
            <a:ext cx="5127171" cy="1450757"/>
          </a:xfrm>
        </p:spPr>
        <p:txBody>
          <a:bodyPr>
            <a:normAutofit/>
          </a:bodyPr>
          <a:lstStyle/>
          <a:p>
            <a:r>
              <a:rPr lang="en-GB" b="1" dirty="0"/>
              <a:t>POTENTIAL ISSUES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xmlns="" id="{9C21570E-E159-49A6-9891-FA397B7A92D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6411684" y="2086188"/>
            <a:ext cx="474880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0B668F4-5609-40F1-A164-73DB20F0B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7876" y="2198914"/>
            <a:ext cx="5540980" cy="3670180"/>
          </a:xfrm>
        </p:spPr>
        <p:txBody>
          <a:bodyPr>
            <a:normAutofit lnSpcReduction="10000"/>
          </a:bodyPr>
          <a:lstStyle/>
          <a:p>
            <a:pPr lvl="1"/>
            <a:r>
              <a:rPr lang="en-GB" sz="3200" dirty="0"/>
              <a:t>Clinicians use inappropriately – depends on agreeing who can use and for what; </a:t>
            </a:r>
          </a:p>
          <a:p>
            <a:pPr lvl="1"/>
            <a:r>
              <a:rPr lang="en-GB" sz="3200" dirty="0"/>
              <a:t>Rolling out…</a:t>
            </a:r>
          </a:p>
          <a:p>
            <a:pPr lvl="1"/>
            <a:r>
              <a:rPr lang="en-GB" sz="3200" dirty="0"/>
              <a:t>Governance </a:t>
            </a:r>
          </a:p>
          <a:p>
            <a:pPr lvl="1"/>
            <a:r>
              <a:rPr lang="en-GB" sz="3200" dirty="0"/>
              <a:t>Result still appears in GP records</a:t>
            </a:r>
          </a:p>
          <a:p>
            <a:pPr lvl="1"/>
            <a:r>
              <a:rPr lang="en-GB" sz="3200" dirty="0"/>
              <a:t>GPs adding in tests…..</a:t>
            </a:r>
            <a:r>
              <a:rPr lang="en-GB" sz="3200" dirty="0">
                <a:solidFill>
                  <a:srgbClr val="FF0000"/>
                </a:solidFill>
              </a:rPr>
              <a:t>SAFETY</a:t>
            </a:r>
          </a:p>
          <a:p>
            <a:endParaRPr lang="en-GB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E95DA498-D9A2-4DA9-B9DA-B3776E08CF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xmlns="" id="{82A73093-4B9D-420D-B17E-52293703A1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769567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>
            <a:extLst>
              <a:ext uri="{FF2B5EF4-FFF2-40B4-BE49-F238E27FC236}">
                <a16:creationId xmlns:a16="http://schemas.microsoft.com/office/drawing/2014/main" xmlns="" id="{52C0B2E1-0268-42EC-ABD3-94F81A05BC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xmlns="" id="{7D2256B4-48EA-40FC-BBC0-AA1EE6E008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0" name="Straight Connector 14">
            <a:extLst>
              <a:ext uri="{FF2B5EF4-FFF2-40B4-BE49-F238E27FC236}">
                <a16:creationId xmlns:a16="http://schemas.microsoft.com/office/drawing/2014/main" xmlns="" id="{3D44BCCA-102D-4A9D-B1E4-2450CAF0B0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2" name="Rectangle 16">
            <a:extLst>
              <a:ext uri="{FF2B5EF4-FFF2-40B4-BE49-F238E27FC236}">
                <a16:creationId xmlns:a16="http://schemas.microsoft.com/office/drawing/2014/main" xmlns="" id="{8C6E698C-8155-4B8B-BDC9-B7299772B5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FEFED49D-41D5-4668-9F83-4A1B8BA18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733" y="-2632765"/>
            <a:ext cx="6255026" cy="758234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b="1" dirty="0">
                <a:solidFill>
                  <a:srgbClr val="0070C0"/>
                </a:solidFill>
              </a:rPr>
              <a:t>TESTS (bloods) done in 1ary Care for 2ary Care:</a:t>
            </a:r>
            <a:r>
              <a:rPr lang="en-US" b="1" dirty="0">
                <a:solidFill>
                  <a:srgbClr val="0070C0"/>
                </a:solidFill>
              </a:rPr>
              <a:t/>
            </a:r>
            <a:br>
              <a:rPr lang="en-US" b="1" dirty="0">
                <a:solidFill>
                  <a:srgbClr val="0070C0"/>
                </a:solidFill>
              </a:rPr>
            </a:b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4786FE59-B5FB-4D28-8496-8753FD1D51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7382" y="1957619"/>
            <a:ext cx="6179127" cy="5054008"/>
          </a:xfr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500" b="1" dirty="0"/>
              <a:t>Agreed tests (Pre-chemo; PSA; v-Haematology; some SCA initiations; prior agreement)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500" b="1" dirty="0"/>
              <a:t>GMC &amp; NHS guidance is clear – the clinician ordering test is responsible for the result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500" b="1" dirty="0"/>
              <a:t>INTERFACE - </a:t>
            </a:r>
            <a:r>
              <a:rPr lang="en-US" sz="3500" b="1" dirty="0">
                <a:solidFill>
                  <a:srgbClr val="FF0000"/>
                </a:solidFill>
              </a:rPr>
              <a:t>safety</a:t>
            </a:r>
          </a:p>
          <a:p>
            <a:endParaRPr lang="en-US" sz="2200" dirty="0"/>
          </a:p>
          <a:p>
            <a:endParaRPr lang="en-US" sz="2200" dirty="0"/>
          </a:p>
        </p:txBody>
      </p:sp>
      <p:cxnSp>
        <p:nvCxnSpPr>
          <p:cNvPr id="16" name="Straight Connector 18">
            <a:extLst>
              <a:ext uri="{FF2B5EF4-FFF2-40B4-BE49-F238E27FC236}">
                <a16:creationId xmlns:a16="http://schemas.microsoft.com/office/drawing/2014/main" xmlns="" id="{09525C9A-1972-4836-BA7A-706C946EF4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7534656" y="1391367"/>
            <a:ext cx="0" cy="355820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20">
            <a:extLst>
              <a:ext uri="{FF2B5EF4-FFF2-40B4-BE49-F238E27FC236}">
                <a16:creationId xmlns:a16="http://schemas.microsoft.com/office/drawing/2014/main" xmlns="" id="{8A549DE7-671D-4575-AF43-858FD99981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" name="Rectangle 22">
            <a:extLst>
              <a:ext uri="{FF2B5EF4-FFF2-40B4-BE49-F238E27FC236}">
                <a16:creationId xmlns:a16="http://schemas.microsoft.com/office/drawing/2014/main" xmlns="" id="{C22D9B36-9BE7-472B-8808-7E0D681073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" y="6340942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ext Placeholder 5">
            <a:extLst>
              <a:ext uri="{FF2B5EF4-FFF2-40B4-BE49-F238E27FC236}">
                <a16:creationId xmlns:a16="http://schemas.microsoft.com/office/drawing/2014/main" xmlns="" id="{BD7761F6-5B9D-46D1-9F79-8309100CE878}"/>
              </a:ext>
            </a:extLst>
          </p:cNvPr>
          <p:cNvSpPr txBox="1">
            <a:spLocks/>
          </p:cNvSpPr>
          <p:nvPr/>
        </p:nvSpPr>
        <p:spPr>
          <a:xfrm>
            <a:off x="7019711" y="1376153"/>
            <a:ext cx="6179127" cy="505400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xmlns="" val="1676181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00DDCD-F1CC-4D2A-AC22-DFF66BFAB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465" y="79213"/>
            <a:ext cx="10058400" cy="1450757"/>
          </a:xfrm>
        </p:spPr>
        <p:txBody>
          <a:bodyPr>
            <a:normAutofit/>
          </a:bodyPr>
          <a:lstStyle/>
          <a:p>
            <a:r>
              <a:rPr lang="en-GB" sz="5400" b="1" dirty="0"/>
              <a:t>GPOC across the gap…..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792058-C717-4FCE-8302-BD657A199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231" y="1845734"/>
            <a:ext cx="10863449" cy="4023360"/>
          </a:xfrm>
        </p:spPr>
        <p:txBody>
          <a:bodyPr>
            <a:noAutofit/>
          </a:bodyPr>
          <a:lstStyle/>
          <a:p>
            <a:pPr lvl="1"/>
            <a:r>
              <a:rPr lang="en-GB" sz="4000" dirty="0"/>
              <a:t>Specialists can access and ‘park’ required tests</a:t>
            </a:r>
          </a:p>
          <a:p>
            <a:pPr lvl="1"/>
            <a:r>
              <a:rPr lang="en-GB" sz="4000" dirty="0"/>
              <a:t>We can use pre-set arrays as we do now</a:t>
            </a:r>
          </a:p>
          <a:p>
            <a:pPr lvl="1"/>
            <a:r>
              <a:rPr lang="en-GB" sz="4000" dirty="0"/>
              <a:t>Result goes to specialist (including the urgent ones) </a:t>
            </a:r>
          </a:p>
          <a:p>
            <a:pPr lvl="1"/>
            <a:r>
              <a:rPr lang="en-GB" sz="4000" dirty="0"/>
              <a:t>BUT  they still will appear in our GP record…</a:t>
            </a:r>
          </a:p>
          <a:p>
            <a:pPr lvl="1"/>
            <a:r>
              <a:rPr lang="en-GB" sz="4000" dirty="0"/>
              <a:t>PILOT underway just for SACT /CHEMO bloods</a:t>
            </a:r>
          </a:p>
          <a:p>
            <a:pPr lvl="1"/>
            <a:r>
              <a:rPr lang="en-GB" sz="4000" dirty="0"/>
              <a:t>Roll out &amp; add in the others</a:t>
            </a:r>
          </a:p>
        </p:txBody>
      </p:sp>
    </p:spTree>
    <p:extLst>
      <p:ext uri="{BB962C8B-B14F-4D97-AF65-F5344CB8AC3E}">
        <p14:creationId xmlns:p14="http://schemas.microsoft.com/office/powerpoint/2010/main" xmlns="" val="439671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48">
            <a:extLst>
              <a:ext uri="{FF2B5EF4-FFF2-40B4-BE49-F238E27FC236}">
                <a16:creationId xmlns:a16="http://schemas.microsoft.com/office/drawing/2014/main" xmlns="" id="{BB2B8762-61F0-4F1B-9364-D633EE9D6AF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1" name="Rectangle 50">
            <a:extLst>
              <a:ext uri="{FF2B5EF4-FFF2-40B4-BE49-F238E27FC236}">
                <a16:creationId xmlns:a16="http://schemas.microsoft.com/office/drawing/2014/main" xmlns="" id="{E97675C8-1328-460C-9EBF-6B446B67EAD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2" name="Straight Connector 52">
            <a:extLst>
              <a:ext uri="{FF2B5EF4-FFF2-40B4-BE49-F238E27FC236}">
                <a16:creationId xmlns:a16="http://schemas.microsoft.com/office/drawing/2014/main" xmlns="" id="{514EE78B-AF71-4195-A01B-F1165D9233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73" name="Rectangle 54">
            <a:extLst>
              <a:ext uri="{FF2B5EF4-FFF2-40B4-BE49-F238E27FC236}">
                <a16:creationId xmlns:a16="http://schemas.microsoft.com/office/drawing/2014/main" xmlns="" id="{18BA3243-42C1-4315-9ADA-40AA9319B7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C5A80CA-4DF4-4E15-9EF3-91D13875E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0000" y="639097"/>
            <a:ext cx="4813072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 b="1">
                <a:solidFill>
                  <a:schemeClr val="tx1">
                    <a:lumMod val="85000"/>
                    <a:lumOff val="15000"/>
                  </a:schemeClr>
                </a:solidFill>
              </a:rPr>
              <a:t>How it will look for the GP….</a:t>
            </a:r>
          </a:p>
        </p:txBody>
      </p:sp>
      <p:sp>
        <p:nvSpPr>
          <p:cNvPr id="74" name="Rectangle 56">
            <a:extLst>
              <a:ext uri="{FF2B5EF4-FFF2-40B4-BE49-F238E27FC236}">
                <a16:creationId xmlns:a16="http://schemas.microsoft.com/office/drawing/2014/main" xmlns="" id="{3CD2AC58-26E2-4F2B-BB55-FF8007E4BD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21733" y="321733"/>
            <a:ext cx="3057906" cy="3408237"/>
          </a:xfrm>
          <a:prstGeom prst="rect">
            <a:avLst/>
          </a:prstGeom>
          <a:solidFill>
            <a:srgbClr val="FFFFFF"/>
          </a:solidFill>
          <a:ln w="635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58">
            <a:extLst>
              <a:ext uri="{FF2B5EF4-FFF2-40B4-BE49-F238E27FC236}">
                <a16:creationId xmlns:a16="http://schemas.microsoft.com/office/drawing/2014/main" xmlns="" id="{4A357E09-6CAE-4F82-B074-82B8BD7C8C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12061" y="321733"/>
            <a:ext cx="2583939" cy="1955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60">
            <a:extLst>
              <a:ext uri="{FF2B5EF4-FFF2-40B4-BE49-F238E27FC236}">
                <a16:creationId xmlns:a16="http://schemas.microsoft.com/office/drawing/2014/main" xmlns="" id="{4E2EA671-F09A-4CF2-96A1-9255D53C15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21733" y="3879167"/>
            <a:ext cx="3057906" cy="213556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62">
            <a:extLst>
              <a:ext uri="{FF2B5EF4-FFF2-40B4-BE49-F238E27FC236}">
                <a16:creationId xmlns:a16="http://schemas.microsoft.com/office/drawing/2014/main" xmlns="" id="{F372741D-A371-404D-910F-5BF0CD3579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28588" y="2451014"/>
            <a:ext cx="2567411" cy="3532765"/>
          </a:xfrm>
          <a:prstGeom prst="rect">
            <a:avLst/>
          </a:prstGeom>
          <a:solidFill>
            <a:srgbClr val="FFFFFF"/>
          </a:solidFill>
          <a:ln w="635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Connector 64">
            <a:extLst>
              <a:ext uri="{FF2B5EF4-FFF2-40B4-BE49-F238E27FC236}">
                <a16:creationId xmlns:a16="http://schemas.microsoft.com/office/drawing/2014/main" xmlns="" id="{AE5F1B50-B32F-4B5D-8735-8F3E9B7EE8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6805053" y="4343400"/>
            <a:ext cx="438912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ctangle 66">
            <a:extLst>
              <a:ext uri="{FF2B5EF4-FFF2-40B4-BE49-F238E27FC236}">
                <a16:creationId xmlns:a16="http://schemas.microsoft.com/office/drawing/2014/main" xmlns="" id="{FEF7D0D6-CA38-4628-8593-6698417275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xmlns="" id="{458660E3-E5DE-4B48-BF77-8452EF6B4D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1668178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F2CCC683-FB3C-4FB1-862A-52673301929C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3" cstate="print"/>
          <a:srcRect l="-1" r="64381" b="10044"/>
          <a:stretch/>
        </p:blipFill>
        <p:spPr bwMode="auto">
          <a:xfrm>
            <a:off x="688157" y="245097"/>
            <a:ext cx="8927183" cy="575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Arrow: Left 2">
            <a:extLst>
              <a:ext uri="{FF2B5EF4-FFF2-40B4-BE49-F238E27FC236}">
                <a16:creationId xmlns:a16="http://schemas.microsoft.com/office/drawing/2014/main" xmlns="" id="{82FD23BC-93C5-4DB7-BE40-579B44FC3E04}"/>
              </a:ext>
            </a:extLst>
          </p:cNvPr>
          <p:cNvSpPr/>
          <p:nvPr/>
        </p:nvSpPr>
        <p:spPr>
          <a:xfrm>
            <a:off x="1197205" y="5062194"/>
            <a:ext cx="978408" cy="484632"/>
          </a:xfrm>
          <a:prstGeom prst="leftArrow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Arrow: Left 4">
            <a:extLst>
              <a:ext uri="{FF2B5EF4-FFF2-40B4-BE49-F238E27FC236}">
                <a16:creationId xmlns:a16="http://schemas.microsoft.com/office/drawing/2014/main" xmlns="" id="{B9C199D7-B80F-4A79-A801-960C54FEFF80}"/>
              </a:ext>
            </a:extLst>
          </p:cNvPr>
          <p:cNvSpPr/>
          <p:nvPr/>
        </p:nvSpPr>
        <p:spPr>
          <a:xfrm>
            <a:off x="3299382" y="2635640"/>
            <a:ext cx="978408" cy="4846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75594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0C609F2F-2254-4F6F-9668-82D5422355D8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3" cstate="print"/>
          <a:srcRect r="50526" b="33177"/>
          <a:stretch/>
        </p:blipFill>
        <p:spPr bwMode="auto">
          <a:xfrm>
            <a:off x="791852" y="0"/>
            <a:ext cx="10671141" cy="6136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530571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185486-556A-4693-AE14-9C3939FC5D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FCF328D-C49C-499C-949F-2E888672D939}"/>
              </a:ext>
            </a:extLst>
          </p:cNvPr>
          <p:cNvPicPr/>
          <p:nvPr/>
        </p:nvPicPr>
        <p:blipFill rotWithShape="1">
          <a:blip r:embed="rId3" cstate="print"/>
          <a:srcRect r="50000" b="53213"/>
          <a:stretch/>
        </p:blipFill>
        <p:spPr bwMode="auto">
          <a:xfrm>
            <a:off x="-424206" y="0"/>
            <a:ext cx="13225806" cy="6278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972876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FF4F28-3166-4065-9996-13CCDAD4F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F295064F-6D33-415F-8B4A-B4EDAD8502A2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3" cstate="print"/>
          <a:srcRect r="61452" b="41973"/>
          <a:stretch/>
        </p:blipFill>
        <p:spPr bwMode="auto">
          <a:xfrm>
            <a:off x="-245097" y="-1"/>
            <a:ext cx="11255604" cy="626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rrow: Left 4">
            <a:extLst>
              <a:ext uri="{FF2B5EF4-FFF2-40B4-BE49-F238E27FC236}">
                <a16:creationId xmlns:a16="http://schemas.microsoft.com/office/drawing/2014/main" xmlns="" id="{6EE17C0E-BC90-4F7B-A5AF-9A5424F71A0B}"/>
              </a:ext>
            </a:extLst>
          </p:cNvPr>
          <p:cNvSpPr/>
          <p:nvPr/>
        </p:nvSpPr>
        <p:spPr>
          <a:xfrm>
            <a:off x="4507002" y="1661946"/>
            <a:ext cx="978408" cy="4846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xmlns="" id="{D2E68065-6DBC-422C-9DEC-D4B9B3F1A578}"/>
              </a:ext>
            </a:extLst>
          </p:cNvPr>
          <p:cNvSpPr/>
          <p:nvPr/>
        </p:nvSpPr>
        <p:spPr>
          <a:xfrm>
            <a:off x="780854" y="3964495"/>
            <a:ext cx="978408" cy="4846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41759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BF9113-62E1-415D-81B6-01794C79D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BENEFITS…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5569D6F-8057-4FBA-8F6F-F1006109062C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1"/>
            <a:r>
              <a:rPr lang="en-GB" sz="3200" dirty="0"/>
              <a:t>Accessed from an icon so can by used in any clinical IT system (Trak / GP / CTACS)</a:t>
            </a:r>
          </a:p>
          <a:p>
            <a:pPr lvl="1"/>
            <a:r>
              <a:rPr lang="en-GB" sz="3200" dirty="0"/>
              <a:t>Easy to use; practices no longer have to manage results</a:t>
            </a:r>
          </a:p>
          <a:p>
            <a:pPr lvl="1"/>
            <a:r>
              <a:rPr lang="en-GB" sz="3200" dirty="0"/>
              <a:t>VERY clear accountability – sign up to governance</a:t>
            </a:r>
          </a:p>
          <a:p>
            <a:pPr lvl="1"/>
            <a:r>
              <a:rPr lang="en-GB" sz="3200" dirty="0"/>
              <a:t>Specialists can either use test arrays, or individualise</a:t>
            </a:r>
          </a:p>
          <a:p>
            <a:pPr lvl="1"/>
            <a:r>
              <a:rPr lang="en-GB" sz="3200" dirty="0"/>
              <a:t>Can track test numbers and destinations</a:t>
            </a:r>
          </a:p>
          <a:p>
            <a:pPr lvl="1"/>
            <a:r>
              <a:rPr lang="en-GB" sz="3200" dirty="0">
                <a:solidFill>
                  <a:srgbClr val="FF0000"/>
                </a:solidFill>
              </a:rPr>
              <a:t>SAFER</a:t>
            </a:r>
          </a:p>
        </p:txBody>
      </p:sp>
    </p:spTree>
    <p:extLst>
      <p:ext uri="{BB962C8B-B14F-4D97-AF65-F5344CB8AC3E}">
        <p14:creationId xmlns:p14="http://schemas.microsoft.com/office/powerpoint/2010/main" xmlns="" val="280214452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142</TotalTime>
  <Words>327</Words>
  <Application>Microsoft Office PowerPoint</Application>
  <PresentationFormat>Custom</PresentationFormat>
  <Paragraphs>40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Retrospect</vt:lpstr>
      <vt:lpstr>Secondary Care  GPOC / ICE</vt:lpstr>
      <vt:lpstr>TESTS (bloods) done in 1ary Care for 2ary Care: </vt:lpstr>
      <vt:lpstr>GPOC across the gap…..</vt:lpstr>
      <vt:lpstr>How it will look for the GP….</vt:lpstr>
      <vt:lpstr>Slide 5</vt:lpstr>
      <vt:lpstr>Slide 6</vt:lpstr>
      <vt:lpstr>Slide 7</vt:lpstr>
      <vt:lpstr>Slide 8</vt:lpstr>
      <vt:lpstr>BENEFITS…</vt:lpstr>
      <vt:lpstr>POTENTIAL ISSUES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Secondary Care  GPOC / ICE</dc:title>
  <dc:creator>Catriona Morton</dc:creator>
  <cp:lastModifiedBy>Sara Jenks</cp:lastModifiedBy>
  <cp:revision>18</cp:revision>
  <dcterms:created xsi:type="dcterms:W3CDTF">2021-09-19T09:49:20Z</dcterms:created>
  <dcterms:modified xsi:type="dcterms:W3CDTF">2021-09-29T11:40:16Z</dcterms:modified>
</cp:coreProperties>
</file>