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8"/>
  </p:notesMasterIdLst>
  <p:sldIdLst>
    <p:sldId id="256" r:id="rId2"/>
    <p:sldId id="267" r:id="rId3"/>
    <p:sldId id="268" r:id="rId4"/>
    <p:sldId id="259" r:id="rId5"/>
    <p:sldId id="275" r:id="rId6"/>
    <p:sldId id="266" r:id="rId7"/>
    <p:sldId id="269" r:id="rId8"/>
    <p:sldId id="260" r:id="rId9"/>
    <p:sldId id="264" r:id="rId10"/>
    <p:sldId id="261" r:id="rId11"/>
    <p:sldId id="271" r:id="rId12"/>
    <p:sldId id="265" r:id="rId13"/>
    <p:sldId id="270" r:id="rId14"/>
    <p:sldId id="262" r:id="rId15"/>
    <p:sldId id="273"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62" y="-365"/>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1B90BB-8179-43E3-A955-23C398B889DE}" type="datetimeFigureOut">
              <a:rPr lang="en-GB" smtClean="0"/>
              <a:pPr/>
              <a:t>29/09/2021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CA873-8D4A-4897-AA50-0D9CF3B141A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CA873-8D4A-4897-AA50-0D9CF3B141AE}"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CA873-8D4A-4897-AA50-0D9CF3B141AE}"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If apply</a:t>
            </a:r>
            <a:r>
              <a:rPr lang="en-GB" baseline="0" dirty="0" smtClean="0"/>
              <a:t> NITs to unselected populations, get increased range of potential differential diagnoses for positive results </a:t>
            </a:r>
            <a:endParaRPr lang="en-GB" dirty="0"/>
          </a:p>
        </p:txBody>
      </p:sp>
      <p:sp>
        <p:nvSpPr>
          <p:cNvPr id="4" name="Slide Number Placeholder 3"/>
          <p:cNvSpPr>
            <a:spLocks noGrp="1"/>
          </p:cNvSpPr>
          <p:nvPr>
            <p:ph type="sldNum" sz="quarter" idx="10"/>
          </p:nvPr>
        </p:nvSpPr>
        <p:spPr/>
        <p:txBody>
          <a:bodyPr/>
          <a:lstStyle/>
          <a:p>
            <a:fld id="{F45CA873-8D4A-4897-AA50-0D9CF3B141AE}"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CA873-8D4A-4897-AA50-0D9CF3B141AE}"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Performance</a:t>
            </a:r>
            <a:r>
              <a:rPr lang="en-GB" baseline="0" dirty="0" smtClean="0"/>
              <a:t> of fib4 not quite as good as TE</a:t>
            </a:r>
            <a:endParaRPr lang="en-GB" dirty="0"/>
          </a:p>
        </p:txBody>
      </p:sp>
      <p:sp>
        <p:nvSpPr>
          <p:cNvPr id="4" name="Slide Number Placeholder 3"/>
          <p:cNvSpPr>
            <a:spLocks noGrp="1"/>
          </p:cNvSpPr>
          <p:nvPr>
            <p:ph type="sldNum" sz="quarter" idx="10"/>
          </p:nvPr>
        </p:nvSpPr>
        <p:spPr/>
        <p:txBody>
          <a:bodyPr/>
          <a:lstStyle/>
          <a:p>
            <a:fld id="{F45CA873-8D4A-4897-AA50-0D9CF3B141AE}" type="slidenum">
              <a:rPr lang="en-GB" smtClean="0"/>
              <a:pPr/>
              <a:t>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Refs 21/22 from EASL guideline</a:t>
            </a:r>
            <a:endParaRPr lang="en-GB" dirty="0"/>
          </a:p>
        </p:txBody>
      </p:sp>
      <p:sp>
        <p:nvSpPr>
          <p:cNvPr id="4" name="Slide Number Placeholder 3"/>
          <p:cNvSpPr>
            <a:spLocks noGrp="1"/>
          </p:cNvSpPr>
          <p:nvPr>
            <p:ph type="sldNum" sz="quarter" idx="10"/>
          </p:nvPr>
        </p:nvSpPr>
        <p:spPr/>
        <p:txBody>
          <a:bodyPr/>
          <a:lstStyle/>
          <a:p>
            <a:fld id="{F45CA873-8D4A-4897-AA50-0D9CF3B141AE}"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0C638D37-B68D-4668-9C27-64A446C247DC}" type="datetimeFigureOut">
              <a:rPr lang="en-GB" smtClean="0"/>
              <a:pPr/>
              <a:t>29/09/2021</a:t>
            </a:fld>
            <a:endParaRPr lang="en-GB"/>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A501BF52-7A5E-492D-B3C4-06CFA9728723}"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638D37-B68D-4668-9C27-64A446C247DC}" type="datetimeFigureOut">
              <a:rPr lang="en-GB" smtClean="0"/>
              <a:pPr/>
              <a:t>29/09/2021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01BF52-7A5E-492D-B3C4-06CFA972872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638D37-B68D-4668-9C27-64A446C247DC}" type="datetimeFigureOut">
              <a:rPr lang="en-GB" smtClean="0"/>
              <a:pPr/>
              <a:t>29/09/2021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01BF52-7A5E-492D-B3C4-06CFA972872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0C638D37-B68D-4668-9C27-64A446C247DC}" type="datetimeFigureOut">
              <a:rPr lang="en-GB" smtClean="0"/>
              <a:pPr/>
              <a:t>29/09/2021</a:t>
            </a:fld>
            <a:endParaRPr lang="en-GB"/>
          </a:p>
        </p:txBody>
      </p:sp>
      <p:sp>
        <p:nvSpPr>
          <p:cNvPr id="9" name="Slide Number Placeholder 8"/>
          <p:cNvSpPr>
            <a:spLocks noGrp="1"/>
          </p:cNvSpPr>
          <p:nvPr>
            <p:ph type="sldNum" sz="quarter" idx="15"/>
          </p:nvPr>
        </p:nvSpPr>
        <p:spPr/>
        <p:txBody>
          <a:bodyPr rtlCol="0"/>
          <a:lstStyle/>
          <a:p>
            <a:fld id="{A501BF52-7A5E-492D-B3C4-06CFA9728723}" type="slidenum">
              <a:rPr lang="en-GB" smtClean="0"/>
              <a:pPr/>
              <a:t>‹#›</a:t>
            </a:fld>
            <a:endParaRPr lang="en-GB"/>
          </a:p>
        </p:txBody>
      </p:sp>
      <p:sp>
        <p:nvSpPr>
          <p:cNvPr id="10" name="Footer Placeholder 9"/>
          <p:cNvSpPr>
            <a:spLocks noGrp="1"/>
          </p:cNvSpPr>
          <p:nvPr>
            <p:ph type="ftr" sz="quarter" idx="16"/>
          </p:nvPr>
        </p:nvSpPr>
        <p:spPr/>
        <p:txBody>
          <a:bodyPr rtlCol="0"/>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0C638D37-B68D-4668-9C27-64A446C247DC}" type="datetimeFigureOut">
              <a:rPr lang="en-GB" smtClean="0"/>
              <a:pPr/>
              <a:t>29/09/2021</a:t>
            </a:fld>
            <a:endParaRPr lang="en-GB"/>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A501BF52-7A5E-492D-B3C4-06CFA9728723}"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C638D37-B68D-4668-9C27-64A446C247DC}" type="datetimeFigureOut">
              <a:rPr lang="en-GB" smtClean="0"/>
              <a:pPr/>
              <a:t>29/09/2021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01BF52-7A5E-492D-B3C4-06CFA9728723}" type="slidenum">
              <a:rPr lang="en-GB" smtClean="0"/>
              <a:pPr/>
              <a:t>‹#›</a:t>
            </a:fld>
            <a:endParaRPr lang="en-GB"/>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C638D37-B68D-4668-9C27-64A446C247DC}" type="datetimeFigureOut">
              <a:rPr lang="en-GB" smtClean="0"/>
              <a:pPr/>
              <a:t>29/09/2021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01BF52-7A5E-492D-B3C4-06CFA9728723}" type="slidenum">
              <a:rPr lang="en-GB" smtClean="0"/>
              <a:pPr/>
              <a:t>‹#›</a:t>
            </a:fld>
            <a:endParaRPr lang="en-GB"/>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C638D37-B68D-4668-9C27-64A446C247DC}" type="datetimeFigureOut">
              <a:rPr lang="en-GB" smtClean="0"/>
              <a:pPr/>
              <a:t>29/09/2021</a:t>
            </a:fld>
            <a:endParaRPr lang="en-GB"/>
          </a:p>
        </p:txBody>
      </p:sp>
      <p:sp>
        <p:nvSpPr>
          <p:cNvPr id="7" name="Slide Number Placeholder 6"/>
          <p:cNvSpPr>
            <a:spLocks noGrp="1"/>
          </p:cNvSpPr>
          <p:nvPr>
            <p:ph type="sldNum" sz="quarter" idx="11"/>
          </p:nvPr>
        </p:nvSpPr>
        <p:spPr/>
        <p:txBody>
          <a:bodyPr rtlCol="0"/>
          <a:lstStyle/>
          <a:p>
            <a:fld id="{A501BF52-7A5E-492D-B3C4-06CFA9728723}" type="slidenum">
              <a:rPr lang="en-GB" smtClean="0"/>
              <a:pPr/>
              <a:t>‹#›</a:t>
            </a:fld>
            <a:endParaRPr lang="en-GB"/>
          </a:p>
        </p:txBody>
      </p:sp>
      <p:sp>
        <p:nvSpPr>
          <p:cNvPr id="8" name="Footer Placeholder 7"/>
          <p:cNvSpPr>
            <a:spLocks noGrp="1"/>
          </p:cNvSpPr>
          <p:nvPr>
            <p:ph type="ftr" sz="quarter" idx="12"/>
          </p:nvPr>
        </p:nvSpPr>
        <p:spPr/>
        <p:txBody>
          <a:bodyPr rtlCol="0"/>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638D37-B68D-4668-9C27-64A446C247DC}" type="datetimeFigureOut">
              <a:rPr lang="en-GB" smtClean="0"/>
              <a:pPr/>
              <a:t>29/09/2021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01BF52-7A5E-492D-B3C4-06CFA972872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0C638D37-B68D-4668-9C27-64A446C247DC}" type="datetimeFigureOut">
              <a:rPr lang="en-GB" smtClean="0"/>
              <a:pPr/>
              <a:t>29/09/2021</a:t>
            </a:fld>
            <a:endParaRPr lang="en-GB"/>
          </a:p>
        </p:txBody>
      </p:sp>
      <p:sp>
        <p:nvSpPr>
          <p:cNvPr id="22" name="Slide Number Placeholder 21"/>
          <p:cNvSpPr>
            <a:spLocks noGrp="1"/>
          </p:cNvSpPr>
          <p:nvPr>
            <p:ph type="sldNum" sz="quarter" idx="15"/>
          </p:nvPr>
        </p:nvSpPr>
        <p:spPr/>
        <p:txBody>
          <a:bodyPr rtlCol="0"/>
          <a:lstStyle/>
          <a:p>
            <a:fld id="{A501BF52-7A5E-492D-B3C4-06CFA9728723}" type="slidenum">
              <a:rPr lang="en-GB" smtClean="0"/>
              <a:pPr/>
              <a:t>‹#›</a:t>
            </a:fld>
            <a:endParaRPr lang="en-GB"/>
          </a:p>
        </p:txBody>
      </p:sp>
      <p:sp>
        <p:nvSpPr>
          <p:cNvPr id="23" name="Footer Placeholder 22"/>
          <p:cNvSpPr>
            <a:spLocks noGrp="1"/>
          </p:cNvSpPr>
          <p:nvPr>
            <p:ph type="ftr" sz="quarter" idx="16"/>
          </p:nvPr>
        </p:nvSpPr>
        <p:spPr/>
        <p:txBody>
          <a:bodyPr rtlCol="0"/>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C638D37-B68D-4668-9C27-64A446C247DC}" type="datetimeFigureOut">
              <a:rPr lang="en-GB" smtClean="0"/>
              <a:pPr/>
              <a:t>29/09/2021</a:t>
            </a:fld>
            <a:endParaRPr lang="en-GB"/>
          </a:p>
        </p:txBody>
      </p:sp>
      <p:sp>
        <p:nvSpPr>
          <p:cNvPr id="18" name="Slide Number Placeholder 17"/>
          <p:cNvSpPr>
            <a:spLocks noGrp="1"/>
          </p:cNvSpPr>
          <p:nvPr>
            <p:ph type="sldNum" sz="quarter" idx="11"/>
          </p:nvPr>
        </p:nvSpPr>
        <p:spPr/>
        <p:txBody>
          <a:bodyPr rtlCol="0"/>
          <a:lstStyle/>
          <a:p>
            <a:fld id="{A501BF52-7A5E-492D-B3C4-06CFA9728723}" type="slidenum">
              <a:rPr lang="en-GB" smtClean="0"/>
              <a:pPr/>
              <a:t>‹#›</a:t>
            </a:fld>
            <a:endParaRPr lang="en-GB"/>
          </a:p>
        </p:txBody>
      </p:sp>
      <p:sp>
        <p:nvSpPr>
          <p:cNvPr id="21" name="Footer Placeholder 20"/>
          <p:cNvSpPr>
            <a:spLocks noGrp="1"/>
          </p:cNvSpPr>
          <p:nvPr>
            <p:ph type="ftr" sz="quarter" idx="12"/>
          </p:nvPr>
        </p:nvSpPr>
        <p:spPr/>
        <p:txBody>
          <a:bodyPr rtlCol="0"/>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C638D37-B68D-4668-9C27-64A446C247DC}" type="datetimeFigureOut">
              <a:rPr lang="en-GB" smtClean="0"/>
              <a:pPr/>
              <a:t>29/09/2021</a:t>
            </a:fld>
            <a:endParaRPr lang="en-GB"/>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501BF52-7A5E-492D-B3C4-06CFA972872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www.shaap.org.uk/downloads/240-covid-advice-for-heavy-drinkers/viewdocument/240.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Arial" pitchFamily="34" charset="0"/>
                <a:cs typeface="Arial" pitchFamily="34" charset="0"/>
              </a:rPr>
              <a:t>Investigation and management of abnormal liver function tests</a:t>
            </a:r>
            <a:endParaRPr lang="en-GB" dirty="0">
              <a:latin typeface="Arial" pitchFamily="34" charset="0"/>
              <a:cs typeface="Arial" pitchFamily="34" charset="0"/>
            </a:endParaRPr>
          </a:p>
        </p:txBody>
      </p:sp>
      <p:sp>
        <p:nvSpPr>
          <p:cNvPr id="3" name="Subtitle 2"/>
          <p:cNvSpPr>
            <a:spLocks noGrp="1"/>
          </p:cNvSpPr>
          <p:nvPr>
            <p:ph type="subTitle" idx="1"/>
          </p:nvPr>
        </p:nvSpPr>
        <p:spPr/>
        <p:txBody>
          <a:bodyPr/>
          <a:lstStyle/>
          <a:p>
            <a:r>
              <a:rPr lang="en-GB" dirty="0" smtClean="0"/>
              <a:t>Alexandra Thompson </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47248" cy="1143000"/>
          </a:xfrm>
        </p:spPr>
        <p:txBody>
          <a:bodyPr/>
          <a:lstStyle/>
          <a:p>
            <a:r>
              <a:rPr lang="en-GB" cap="none" dirty="0" smtClean="0">
                <a:latin typeface="Arial" pitchFamily="34" charset="0"/>
              </a:rPr>
              <a:t>What not to refer – if referral criteria not met...</a:t>
            </a:r>
            <a:endParaRPr lang="en-GB" cap="none" dirty="0">
              <a:latin typeface="Arial" pitchFamily="34" charset="0"/>
            </a:endParaRPr>
          </a:p>
        </p:txBody>
      </p:sp>
      <p:sp>
        <p:nvSpPr>
          <p:cNvPr id="3" name="Content Placeholder 2"/>
          <p:cNvSpPr>
            <a:spLocks noGrp="1"/>
          </p:cNvSpPr>
          <p:nvPr>
            <p:ph sz="quarter" idx="4294967295"/>
          </p:nvPr>
        </p:nvSpPr>
        <p:spPr>
          <a:xfrm>
            <a:off x="467544" y="1984248"/>
            <a:ext cx="7467600" cy="4873752"/>
          </a:xfrm>
        </p:spPr>
        <p:txBody>
          <a:bodyPr/>
          <a:lstStyle/>
          <a:p>
            <a:r>
              <a:rPr lang="en-GB" dirty="0" smtClean="0">
                <a:latin typeface="Arial" pitchFamily="34" charset="0"/>
                <a:cs typeface="Arial" pitchFamily="34" charset="0"/>
              </a:rPr>
              <a:t>ALD/NAFLD</a:t>
            </a:r>
          </a:p>
          <a:p>
            <a:endParaRPr lang="en-GB" dirty="0" smtClean="0">
              <a:latin typeface="Arial" pitchFamily="34" charset="0"/>
              <a:cs typeface="Arial" pitchFamily="34" charset="0"/>
            </a:endParaRPr>
          </a:p>
          <a:p>
            <a:pPr lvl="1"/>
            <a:r>
              <a:rPr lang="en-GB" dirty="0" smtClean="0">
                <a:latin typeface="Arial" pitchFamily="34" charset="0"/>
                <a:cs typeface="Arial" pitchFamily="34" charset="0"/>
              </a:rPr>
              <a:t>For NAFLD and ALD, prevalence of advanced fibrosis in unselected populations at risk is &lt;5% and &lt;10% respectively</a:t>
            </a:r>
            <a:endParaRPr lang="en-GB"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15416"/>
            <a:ext cx="7467600" cy="1143000"/>
          </a:xfrm>
        </p:spPr>
        <p:txBody>
          <a:bodyPr/>
          <a:lstStyle/>
          <a:p>
            <a:r>
              <a:rPr lang="en-GB" cap="none" dirty="0" err="1" smtClean="0">
                <a:latin typeface="Arial" pitchFamily="34" charset="0"/>
              </a:rPr>
              <a:t>ArLD</a:t>
            </a:r>
            <a:endParaRPr lang="en-GB" cap="none" dirty="0">
              <a:latin typeface="Arial" pitchFamily="34" charset="0"/>
            </a:endParaRPr>
          </a:p>
        </p:txBody>
      </p:sp>
      <p:pic>
        <p:nvPicPr>
          <p:cNvPr id="3074" name="Picture 2"/>
          <p:cNvPicPr>
            <a:picLocks noChangeAspect="1" noChangeArrowheads="1"/>
          </p:cNvPicPr>
          <p:nvPr/>
        </p:nvPicPr>
        <p:blipFill>
          <a:blip r:embed="rId2" cstate="print"/>
          <a:srcRect l="35523" t="15164" r="36355" b="5384"/>
          <a:stretch>
            <a:fillRect/>
          </a:stretch>
        </p:blipFill>
        <p:spPr bwMode="auto">
          <a:xfrm>
            <a:off x="1979712" y="188640"/>
            <a:ext cx="4680520" cy="6453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15416"/>
            <a:ext cx="7467600" cy="1143000"/>
          </a:xfrm>
        </p:spPr>
        <p:txBody>
          <a:bodyPr/>
          <a:lstStyle/>
          <a:p>
            <a:r>
              <a:rPr lang="en-GB" cap="none" dirty="0" smtClean="0">
                <a:latin typeface="Arial" pitchFamily="34" charset="0"/>
              </a:rPr>
              <a:t>Alcohol-related Liver Disease</a:t>
            </a:r>
            <a:endParaRPr lang="en-GB" cap="none" dirty="0">
              <a:latin typeface="Arial" pitchFamily="34" charset="0"/>
            </a:endParaRPr>
          </a:p>
        </p:txBody>
      </p:sp>
      <p:sp>
        <p:nvSpPr>
          <p:cNvPr id="3" name="Content Placeholder 2"/>
          <p:cNvSpPr>
            <a:spLocks noGrp="1"/>
          </p:cNvSpPr>
          <p:nvPr>
            <p:ph sz="quarter" idx="1"/>
          </p:nvPr>
        </p:nvSpPr>
        <p:spPr>
          <a:xfrm>
            <a:off x="467544" y="1268760"/>
            <a:ext cx="7467600" cy="4873752"/>
          </a:xfrm>
        </p:spPr>
        <p:txBody>
          <a:bodyPr>
            <a:normAutofit/>
          </a:bodyPr>
          <a:lstStyle/>
          <a:p>
            <a:r>
              <a:rPr lang="en-GB" dirty="0" smtClean="0">
                <a:latin typeface="Arial" pitchFamily="34" charset="0"/>
                <a:cs typeface="Arial" pitchFamily="34" charset="0"/>
              </a:rPr>
              <a:t>Screening questions</a:t>
            </a:r>
          </a:p>
          <a:p>
            <a:r>
              <a:rPr lang="en-GB" dirty="0" err="1" smtClean="0">
                <a:latin typeface="Arial" pitchFamily="34" charset="0"/>
                <a:cs typeface="Arial" pitchFamily="34" charset="0"/>
              </a:rPr>
              <a:t>Macrocytosis</a:t>
            </a:r>
            <a:r>
              <a:rPr lang="en-GB" dirty="0" smtClean="0">
                <a:latin typeface="Arial" pitchFamily="34" charset="0"/>
                <a:cs typeface="Arial" pitchFamily="34" charset="0"/>
              </a:rPr>
              <a:t>, </a:t>
            </a:r>
            <a:r>
              <a:rPr lang="en-GB" dirty="0" err="1" smtClean="0">
                <a:latin typeface="Arial" pitchFamily="34" charset="0"/>
                <a:cs typeface="Arial" pitchFamily="34" charset="0"/>
              </a:rPr>
              <a:t>thrombocytopaenia</a:t>
            </a:r>
            <a:endParaRPr lang="en-GB" dirty="0" smtClean="0">
              <a:latin typeface="Arial" pitchFamily="34" charset="0"/>
              <a:cs typeface="Arial" pitchFamily="34" charset="0"/>
            </a:endParaRPr>
          </a:p>
          <a:p>
            <a:pPr>
              <a:buNone/>
            </a:pPr>
            <a:r>
              <a:rPr lang="en-GB" dirty="0" smtClean="0">
                <a:latin typeface="Arial" pitchFamily="34" charset="0"/>
                <a:cs typeface="Arial" pitchFamily="34" charset="0"/>
              </a:rPr>
              <a:t>    high GGT, </a:t>
            </a:r>
            <a:r>
              <a:rPr lang="en-GB" dirty="0" err="1" smtClean="0">
                <a:latin typeface="Arial" pitchFamily="34" charset="0"/>
                <a:cs typeface="Arial" pitchFamily="34" charset="0"/>
              </a:rPr>
              <a:t>hyperferritinaemia</a:t>
            </a:r>
            <a:endParaRPr lang="en-GB" dirty="0" smtClean="0">
              <a:latin typeface="Arial" pitchFamily="34" charset="0"/>
              <a:cs typeface="Arial" pitchFamily="34" charset="0"/>
            </a:endParaRPr>
          </a:p>
          <a:p>
            <a:r>
              <a:rPr lang="en-GB" dirty="0" smtClean="0">
                <a:latin typeface="Arial" pitchFamily="34" charset="0"/>
                <a:cs typeface="Arial" pitchFamily="34" charset="0"/>
              </a:rPr>
              <a:t>Start thiamine</a:t>
            </a:r>
          </a:p>
          <a:p>
            <a:r>
              <a:rPr lang="en-GB" dirty="0" smtClean="0">
                <a:latin typeface="Arial" pitchFamily="34" charset="0"/>
                <a:cs typeface="Arial" pitchFamily="34" charset="0"/>
              </a:rPr>
              <a:t>Signposting to local services</a:t>
            </a:r>
          </a:p>
          <a:p>
            <a:r>
              <a:rPr lang="en-GB" dirty="0" smtClean="0">
                <a:latin typeface="Arial" pitchFamily="34" charset="0"/>
                <a:cs typeface="Arial" pitchFamily="34" charset="0"/>
              </a:rPr>
              <a:t>Family/social support </a:t>
            </a:r>
          </a:p>
          <a:p>
            <a:r>
              <a:rPr lang="en-GB" dirty="0" smtClean="0">
                <a:latin typeface="Arial" pitchFamily="34" charset="0"/>
                <a:cs typeface="Arial" pitchFamily="34" charset="0"/>
              </a:rPr>
              <a:t>In-patient detoxification</a:t>
            </a:r>
            <a:endParaRPr lang="en-GB" dirty="0" smtClean="0"/>
          </a:p>
          <a:p>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36232" t="15285" r="36061" b="5013"/>
          <a:stretch>
            <a:fillRect/>
          </a:stretch>
        </p:blipFill>
        <p:spPr bwMode="auto">
          <a:xfrm>
            <a:off x="323528" y="548680"/>
            <a:ext cx="3816424" cy="5357672"/>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36424" t="14459" r="36411" b="4579"/>
          <a:stretch>
            <a:fillRect/>
          </a:stretch>
        </p:blipFill>
        <p:spPr bwMode="auto">
          <a:xfrm>
            <a:off x="4499992" y="476672"/>
            <a:ext cx="3712913" cy="5400600"/>
          </a:xfrm>
          <a:prstGeom prst="rect">
            <a:avLst/>
          </a:prstGeom>
          <a:noFill/>
          <a:ln w="9525">
            <a:noFill/>
            <a:miter lim="800000"/>
            <a:headEnd/>
            <a:tailEnd/>
          </a:ln>
        </p:spPr>
      </p:pic>
      <p:sp>
        <p:nvSpPr>
          <p:cNvPr id="4" name="TextBox 3"/>
          <p:cNvSpPr txBox="1"/>
          <p:nvPr/>
        </p:nvSpPr>
        <p:spPr>
          <a:xfrm>
            <a:off x="395536" y="6165304"/>
            <a:ext cx="7920880" cy="276999"/>
          </a:xfrm>
          <a:prstGeom prst="rect">
            <a:avLst/>
          </a:prstGeom>
          <a:noFill/>
        </p:spPr>
        <p:txBody>
          <a:bodyPr wrap="square" rtlCol="0">
            <a:spAutoFit/>
          </a:bodyPr>
          <a:lstStyle/>
          <a:p>
            <a:r>
              <a:rPr lang="en-GB" sz="1200" dirty="0" smtClean="0">
                <a:latin typeface="Arial" pitchFamily="34" charset="0"/>
                <a:cs typeface="Arial" pitchFamily="34" charset="0"/>
                <a:hlinkClick r:id="rId4"/>
              </a:rPr>
              <a:t>https://www.shaap.org.uk/downloads/240-covid-advice-for-heavy-drinkers/viewdocument/240.html</a:t>
            </a:r>
            <a:endParaRPr lang="en-GB" sz="1200"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15416"/>
            <a:ext cx="7467600" cy="1143000"/>
          </a:xfrm>
        </p:spPr>
        <p:txBody>
          <a:bodyPr/>
          <a:lstStyle/>
          <a:p>
            <a:r>
              <a:rPr lang="en-GB" cap="none" dirty="0" smtClean="0">
                <a:latin typeface="Arial" pitchFamily="34" charset="0"/>
              </a:rPr>
              <a:t>Non-alcoholic fatty liver disease</a:t>
            </a:r>
            <a:endParaRPr lang="en-GB" cap="none" dirty="0">
              <a:latin typeface="Arial" pitchFamily="34" charset="0"/>
            </a:endParaRPr>
          </a:p>
        </p:txBody>
      </p:sp>
      <p:sp>
        <p:nvSpPr>
          <p:cNvPr id="3" name="Content Placeholder 2"/>
          <p:cNvSpPr>
            <a:spLocks noGrp="1"/>
          </p:cNvSpPr>
          <p:nvPr>
            <p:ph sz="quarter" idx="1"/>
          </p:nvPr>
        </p:nvSpPr>
        <p:spPr>
          <a:xfrm>
            <a:off x="467544" y="1196752"/>
            <a:ext cx="7467600" cy="4873752"/>
          </a:xfrm>
        </p:spPr>
        <p:txBody>
          <a:bodyPr>
            <a:normAutofit fontScale="70000" lnSpcReduction="20000"/>
          </a:bodyPr>
          <a:lstStyle/>
          <a:p>
            <a:pPr>
              <a:buNone/>
            </a:pPr>
            <a:endParaRPr lang="en-GB" dirty="0" smtClean="0">
              <a:latin typeface="Arial" pitchFamily="34" charset="0"/>
              <a:cs typeface="Arial" pitchFamily="34" charset="0"/>
            </a:endParaRPr>
          </a:p>
          <a:p>
            <a:r>
              <a:rPr lang="en-GB" dirty="0" smtClean="0">
                <a:latin typeface="Arial" pitchFamily="34" charset="0"/>
                <a:cs typeface="Arial" pitchFamily="34" charset="0"/>
              </a:rPr>
              <a:t>Provide written advice</a:t>
            </a:r>
          </a:p>
          <a:p>
            <a:r>
              <a:rPr lang="en-GB" dirty="0" smtClean="0">
                <a:latin typeface="Arial" pitchFamily="34" charset="0"/>
                <a:cs typeface="Arial" pitchFamily="34" charset="0"/>
              </a:rPr>
              <a:t>Weight loss advice and consideration of weight management services</a:t>
            </a:r>
          </a:p>
          <a:p>
            <a:pPr lvl="1"/>
            <a:r>
              <a:rPr lang="en-GB" dirty="0" smtClean="0">
                <a:latin typeface="Arial" pitchFamily="34" charset="0"/>
                <a:cs typeface="Arial" pitchFamily="34" charset="0"/>
              </a:rPr>
              <a:t>Give goal of 5-10% of weight</a:t>
            </a:r>
          </a:p>
          <a:p>
            <a:r>
              <a:rPr lang="en-GB" dirty="0" smtClean="0">
                <a:latin typeface="Arial" pitchFamily="34" charset="0"/>
                <a:cs typeface="Arial" pitchFamily="34" charset="0"/>
              </a:rPr>
              <a:t>Assessment of physical activity and a recommendation</a:t>
            </a:r>
          </a:p>
          <a:p>
            <a:r>
              <a:rPr lang="en-GB" dirty="0" smtClean="0">
                <a:latin typeface="Arial" pitchFamily="34" charset="0"/>
                <a:cs typeface="Arial" pitchFamily="34" charset="0"/>
              </a:rPr>
              <a:t>Can signpost to NHS weight loss plan and British Liver Trust NAFLD</a:t>
            </a:r>
          </a:p>
          <a:p>
            <a:r>
              <a:rPr lang="en-GB" dirty="0" smtClean="0">
                <a:latin typeface="Arial" pitchFamily="34" charset="0"/>
                <a:cs typeface="Arial" pitchFamily="34" charset="0"/>
              </a:rPr>
              <a:t>Minimise/abstain from alcohol</a:t>
            </a:r>
          </a:p>
          <a:p>
            <a:endParaRPr lang="en-GB" dirty="0" smtClean="0">
              <a:latin typeface="Arial" pitchFamily="34" charset="0"/>
              <a:cs typeface="Arial" pitchFamily="34" charset="0"/>
            </a:endParaRPr>
          </a:p>
          <a:p>
            <a:r>
              <a:rPr lang="en-GB" dirty="0" smtClean="0">
                <a:latin typeface="Arial" pitchFamily="34" charset="0"/>
                <a:cs typeface="Arial" pitchFamily="34" charset="0"/>
              </a:rPr>
              <a:t>Assess and manage cardiovascular risk factors</a:t>
            </a:r>
          </a:p>
          <a:p>
            <a:pPr lvl="1"/>
            <a:r>
              <a:rPr lang="en-GB" dirty="0" smtClean="0">
                <a:latin typeface="Arial" pitchFamily="34" charset="0"/>
                <a:cs typeface="Arial" pitchFamily="34" charset="0"/>
              </a:rPr>
              <a:t>BP</a:t>
            </a:r>
          </a:p>
          <a:p>
            <a:pPr lvl="1"/>
            <a:r>
              <a:rPr lang="en-GB" dirty="0" smtClean="0">
                <a:latin typeface="Arial" pitchFamily="34" charset="0"/>
                <a:cs typeface="Arial" pitchFamily="34" charset="0"/>
              </a:rPr>
              <a:t>Diabetes</a:t>
            </a:r>
          </a:p>
          <a:p>
            <a:pPr lvl="1"/>
            <a:r>
              <a:rPr lang="en-GB" dirty="0" smtClean="0">
                <a:latin typeface="Arial" pitchFamily="34" charset="0"/>
                <a:cs typeface="Arial" pitchFamily="34" charset="0"/>
              </a:rPr>
              <a:t>Lipids</a:t>
            </a:r>
          </a:p>
          <a:p>
            <a:r>
              <a:rPr lang="en-GB" dirty="0" smtClean="0">
                <a:latin typeface="Arial" pitchFamily="34" charset="0"/>
                <a:cs typeface="Arial" pitchFamily="34" charset="0"/>
              </a:rPr>
              <a:t>Smoking cessation</a:t>
            </a:r>
          </a:p>
          <a:p>
            <a:endParaRPr lang="en-GB" dirty="0" smtClean="0"/>
          </a:p>
          <a:p>
            <a:endParaRPr lang="en-GB" dirty="0" smtClean="0"/>
          </a:p>
          <a:p>
            <a:r>
              <a:rPr lang="en-GB" dirty="0" smtClean="0">
                <a:latin typeface="Arial" pitchFamily="34" charset="0"/>
                <a:cs typeface="Arial" pitchFamily="34" charset="0"/>
              </a:rPr>
              <a:t>TE&lt;8kPa reassuring</a:t>
            </a:r>
          </a:p>
          <a:p>
            <a:r>
              <a:rPr lang="en-GB" dirty="0" smtClean="0">
                <a:latin typeface="Arial" pitchFamily="34" charset="0"/>
                <a:cs typeface="Arial" pitchFamily="34" charset="0"/>
              </a:rPr>
              <a:t>Suggest repeat NITs 3yrly in patients with early stage and annually with advanced stage </a:t>
            </a:r>
          </a:p>
          <a:p>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7467600" cy="1143000"/>
          </a:xfrm>
        </p:spPr>
        <p:txBody>
          <a:bodyPr/>
          <a:lstStyle/>
          <a:p>
            <a:r>
              <a:rPr lang="en-GB" cap="none" dirty="0" smtClean="0">
                <a:latin typeface="Arial" pitchFamily="34" charset="0"/>
                <a:cs typeface="Arial" pitchFamily="34" charset="0"/>
              </a:rPr>
              <a:t>Conclusions</a:t>
            </a:r>
            <a:endParaRPr lang="en-GB" cap="none" dirty="0">
              <a:latin typeface="Arial" pitchFamily="34" charset="0"/>
              <a:cs typeface="Arial" pitchFamily="34" charset="0"/>
            </a:endParaRPr>
          </a:p>
        </p:txBody>
      </p:sp>
      <p:sp>
        <p:nvSpPr>
          <p:cNvPr id="3" name="Content Placeholder 2"/>
          <p:cNvSpPr>
            <a:spLocks noGrp="1"/>
          </p:cNvSpPr>
          <p:nvPr>
            <p:ph sz="quarter" idx="1"/>
          </p:nvPr>
        </p:nvSpPr>
        <p:spPr>
          <a:xfrm>
            <a:off x="467544" y="1268760"/>
            <a:ext cx="7467600" cy="4873752"/>
          </a:xfrm>
        </p:spPr>
        <p:txBody>
          <a:bodyPr>
            <a:normAutofit/>
          </a:bodyPr>
          <a:lstStyle/>
          <a:p>
            <a:r>
              <a:rPr lang="en-GB" sz="2000" dirty="0" smtClean="0">
                <a:latin typeface="Arial" pitchFamily="34" charset="0"/>
                <a:cs typeface="Arial" pitchFamily="34" charset="0"/>
              </a:rPr>
              <a:t>Diagnose cause of </a:t>
            </a:r>
            <a:r>
              <a:rPr lang="en-GB" sz="2000" dirty="0" err="1" smtClean="0">
                <a:latin typeface="Arial" pitchFamily="34" charset="0"/>
                <a:cs typeface="Arial" pitchFamily="34" charset="0"/>
              </a:rPr>
              <a:t>abn</a:t>
            </a:r>
            <a:r>
              <a:rPr lang="en-GB" sz="2000" dirty="0" smtClean="0">
                <a:latin typeface="Arial" pitchFamily="34" charset="0"/>
                <a:cs typeface="Arial" pitchFamily="34" charset="0"/>
              </a:rPr>
              <a:t> LFTs and stage fibrosis</a:t>
            </a:r>
          </a:p>
          <a:p>
            <a:r>
              <a:rPr lang="en-GB" sz="2000" dirty="0" smtClean="0">
                <a:latin typeface="Arial" pitchFamily="34" charset="0"/>
                <a:cs typeface="Arial" pitchFamily="34" charset="0"/>
              </a:rPr>
              <a:t>Work within principles of realistic medicine</a:t>
            </a:r>
          </a:p>
          <a:p>
            <a:r>
              <a:rPr lang="en-GB" sz="2000" dirty="0" smtClean="0">
                <a:latin typeface="Arial" pitchFamily="34" charset="0"/>
                <a:cs typeface="Arial" pitchFamily="34" charset="0"/>
              </a:rPr>
              <a:t>Fib4 ‘gateway’ test for new guidelines</a:t>
            </a:r>
          </a:p>
          <a:p>
            <a:r>
              <a:rPr lang="en-GB" sz="2000" dirty="0" smtClean="0">
                <a:latin typeface="Arial" pitchFamily="34" charset="0"/>
                <a:cs typeface="Arial" pitchFamily="34" charset="0"/>
              </a:rPr>
              <a:t>Sequential non-invasive testing</a:t>
            </a:r>
          </a:p>
          <a:p>
            <a:endParaRPr lang="en-GB" sz="2000" dirty="0" smtClean="0">
              <a:latin typeface="Arial" pitchFamily="34" charset="0"/>
              <a:cs typeface="Arial" pitchFamily="34" charset="0"/>
            </a:endParaRPr>
          </a:p>
          <a:p>
            <a:r>
              <a:rPr lang="en-GB" sz="2000" dirty="0" smtClean="0">
                <a:latin typeface="Arial" pitchFamily="34" charset="0"/>
                <a:cs typeface="Arial" pitchFamily="34" charset="0"/>
              </a:rPr>
              <a:t>Large proportion of ALD/NAFLD can be managed in the community</a:t>
            </a:r>
          </a:p>
          <a:p>
            <a:endParaRPr lang="en-GB" sz="2000" dirty="0" smtClean="0">
              <a:latin typeface="Arial" pitchFamily="34" charset="0"/>
              <a:cs typeface="Arial" pitchFamily="34" charset="0"/>
            </a:endParaRPr>
          </a:p>
          <a:p>
            <a:r>
              <a:rPr lang="en-GB" sz="2000" dirty="0" smtClean="0">
                <a:latin typeface="Arial" pitchFamily="34" charset="0"/>
                <a:cs typeface="Arial" pitchFamily="34" charset="0"/>
              </a:rPr>
              <a:t>Liver screen on ICE will hopefully be user friendly</a:t>
            </a:r>
          </a:p>
          <a:p>
            <a:endParaRPr lang="en-GB" sz="2000" dirty="0" smtClean="0">
              <a:latin typeface="Arial" pitchFamily="34" charset="0"/>
              <a:cs typeface="Arial" pitchFamily="34" charset="0"/>
            </a:endParaRPr>
          </a:p>
          <a:p>
            <a:r>
              <a:rPr lang="en-GB" sz="2000" dirty="0" smtClean="0">
                <a:latin typeface="Arial" pitchFamily="34" charset="0"/>
                <a:cs typeface="Arial" pitchFamily="34" charset="0"/>
              </a:rPr>
              <a:t>Dialogue between primary and secondary care is key to identifying liver disease earlier and improving outcomes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3408"/>
            <a:ext cx="7467600" cy="1143000"/>
          </a:xfrm>
        </p:spPr>
        <p:txBody>
          <a:bodyPr/>
          <a:lstStyle/>
          <a:p>
            <a:r>
              <a:rPr lang="en-GB" cap="none" dirty="0" smtClean="0">
                <a:latin typeface="Arial" pitchFamily="34" charset="0"/>
                <a:cs typeface="Arial" pitchFamily="34" charset="0"/>
              </a:rPr>
              <a:t>Acknowledgements</a:t>
            </a:r>
            <a:endParaRPr lang="en-GB" cap="none" dirty="0">
              <a:latin typeface="Arial" pitchFamily="34" charset="0"/>
              <a:cs typeface="Arial" pitchFamily="34" charset="0"/>
            </a:endParaRPr>
          </a:p>
        </p:txBody>
      </p:sp>
      <p:sp>
        <p:nvSpPr>
          <p:cNvPr id="3" name="Content Placeholder 2"/>
          <p:cNvSpPr>
            <a:spLocks noGrp="1"/>
          </p:cNvSpPr>
          <p:nvPr>
            <p:ph sz="quarter" idx="1"/>
          </p:nvPr>
        </p:nvSpPr>
        <p:spPr/>
        <p:txBody>
          <a:bodyPr/>
          <a:lstStyle/>
          <a:p>
            <a:pPr>
              <a:buNone/>
            </a:pPr>
            <a:r>
              <a:rPr lang="en-GB" dirty="0" smtClean="0">
                <a:latin typeface="Arial" pitchFamily="34" charset="0"/>
                <a:cs typeface="Arial" pitchFamily="34" charset="0"/>
              </a:rPr>
              <a:t>Alastair </a:t>
            </a:r>
            <a:r>
              <a:rPr lang="en-GB" dirty="0" err="1" smtClean="0">
                <a:latin typeface="Arial" pitchFamily="34" charset="0"/>
                <a:cs typeface="Arial" pitchFamily="34" charset="0"/>
              </a:rPr>
              <a:t>MacGilchrist</a:t>
            </a:r>
            <a:endParaRPr lang="en-GB" dirty="0" smtClean="0">
              <a:latin typeface="Arial" pitchFamily="34" charset="0"/>
              <a:cs typeface="Arial" pitchFamily="34" charset="0"/>
            </a:endParaRPr>
          </a:p>
          <a:p>
            <a:pPr>
              <a:buNone/>
            </a:pPr>
            <a:r>
              <a:rPr lang="en-GB" dirty="0" smtClean="0">
                <a:latin typeface="Arial" pitchFamily="34" charset="0"/>
                <a:cs typeface="Arial" pitchFamily="34" charset="0"/>
              </a:rPr>
              <a:t>Sara Jenks</a:t>
            </a:r>
          </a:p>
          <a:p>
            <a:pPr>
              <a:buNone/>
            </a:pPr>
            <a:r>
              <a:rPr lang="en-GB" dirty="0" smtClean="0">
                <a:latin typeface="Arial" pitchFamily="34" charset="0"/>
                <a:cs typeface="Arial" pitchFamily="34" charset="0"/>
              </a:rPr>
              <a:t>Gareth Evans</a:t>
            </a:r>
          </a:p>
          <a:p>
            <a:pPr>
              <a:buNone/>
            </a:pPr>
            <a:r>
              <a:rPr lang="en-GB" dirty="0" err="1" smtClean="0">
                <a:latin typeface="Arial" pitchFamily="34" charset="0"/>
                <a:cs typeface="Arial" pitchFamily="34" charset="0"/>
              </a:rPr>
              <a:t>Catriona</a:t>
            </a:r>
            <a:r>
              <a:rPr lang="en-GB" dirty="0" smtClean="0">
                <a:latin typeface="Arial" pitchFamily="34" charset="0"/>
                <a:cs typeface="Arial" pitchFamily="34" charset="0"/>
              </a:rPr>
              <a:t> Morton</a:t>
            </a:r>
          </a:p>
          <a:p>
            <a:pPr>
              <a:buNone/>
            </a:pPr>
            <a:r>
              <a:rPr lang="en-GB" dirty="0" smtClean="0">
                <a:latin typeface="Arial" pitchFamily="34" charset="0"/>
                <a:cs typeface="Arial" pitchFamily="34" charset="0"/>
              </a:rPr>
              <a:t>Ramon </a:t>
            </a:r>
            <a:r>
              <a:rPr lang="en-GB" dirty="0" err="1" smtClean="0">
                <a:latin typeface="Arial" pitchFamily="34" charset="0"/>
                <a:cs typeface="Arial" pitchFamily="34" charset="0"/>
              </a:rPr>
              <a:t>Mcdermott</a:t>
            </a:r>
            <a:endParaRPr lang="en-GB" dirty="0" smtClean="0">
              <a:latin typeface="Arial" pitchFamily="34" charset="0"/>
              <a:cs typeface="Arial" pitchFamily="34" charset="0"/>
            </a:endParaRPr>
          </a:p>
          <a:p>
            <a:pPr>
              <a:buNone/>
            </a:pPr>
            <a:r>
              <a:rPr lang="en-GB" dirty="0" smtClean="0">
                <a:latin typeface="Arial" pitchFamily="34" charset="0"/>
                <a:cs typeface="Arial" pitchFamily="34" charset="0"/>
              </a:rPr>
              <a:t>Andrea Lomas</a:t>
            </a:r>
          </a:p>
          <a:p>
            <a:pPr>
              <a:buNone/>
            </a:pPr>
            <a:r>
              <a:rPr lang="en-GB" dirty="0" smtClean="0">
                <a:latin typeface="Arial" pitchFamily="34" charset="0"/>
                <a:cs typeface="Arial" pitchFamily="34" charset="0"/>
              </a:rPr>
              <a:t>Clare </a:t>
            </a:r>
            <a:r>
              <a:rPr lang="en-GB" dirty="0" err="1" smtClean="0">
                <a:latin typeface="Arial" pitchFamily="34" charset="0"/>
                <a:cs typeface="Arial" pitchFamily="34" charset="0"/>
              </a:rPr>
              <a:t>MacRae</a:t>
            </a:r>
            <a:endParaRPr lang="en-GB" dirty="0" smtClean="0">
              <a:latin typeface="Arial" pitchFamily="34" charset="0"/>
              <a:cs typeface="Arial" pitchFamily="34" charset="0"/>
            </a:endParaRPr>
          </a:p>
          <a:p>
            <a:pPr>
              <a:buNone/>
            </a:pPr>
            <a:r>
              <a:rPr lang="en-GB" dirty="0" smtClean="0">
                <a:latin typeface="Arial" pitchFamily="34" charset="0"/>
                <a:cs typeface="Arial" pitchFamily="34" charset="0"/>
              </a:rPr>
              <a:t>Iain Macpherson </a:t>
            </a:r>
            <a:endParaRPr lang="en-GB"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3528" y="836712"/>
            <a:ext cx="8424936" cy="4524315"/>
          </a:xfrm>
          <a:prstGeom prst="rect">
            <a:avLst/>
          </a:prstGeom>
          <a:noFill/>
        </p:spPr>
        <p:txBody>
          <a:bodyPr wrap="square" rtlCol="0">
            <a:spAutoFit/>
          </a:bodyPr>
          <a:lstStyle/>
          <a:p>
            <a:pPr>
              <a:buFont typeface="Arial" pitchFamily="34" charset="0"/>
              <a:buChar char="•"/>
            </a:pPr>
            <a:r>
              <a:rPr lang="en-GB" dirty="0" smtClean="0">
                <a:latin typeface="Arial" pitchFamily="34" charset="0"/>
                <a:cs typeface="Arial" pitchFamily="34" charset="0"/>
              </a:rPr>
              <a:t> Liver disease is 3</a:t>
            </a:r>
            <a:r>
              <a:rPr lang="en-GB" baseline="30000" dirty="0" smtClean="0">
                <a:latin typeface="Arial" pitchFamily="34" charset="0"/>
                <a:cs typeface="Arial" pitchFamily="34" charset="0"/>
              </a:rPr>
              <a:t>rd</a:t>
            </a:r>
            <a:r>
              <a:rPr lang="en-GB" dirty="0" smtClean="0">
                <a:latin typeface="Arial" pitchFamily="34" charset="0"/>
                <a:cs typeface="Arial" pitchFamily="34" charset="0"/>
              </a:rPr>
              <a:t> biggest cause of premature mortality and lost working life behind IHD and self-harm</a:t>
            </a:r>
          </a:p>
          <a:p>
            <a:pPr>
              <a:buFont typeface="Arial" pitchFamily="34" charset="0"/>
              <a:buChar char="•"/>
            </a:pPr>
            <a:endParaRPr lang="en-GB" dirty="0" smtClean="0">
              <a:latin typeface="Arial" pitchFamily="34" charset="0"/>
              <a:cs typeface="Arial" pitchFamily="34" charset="0"/>
            </a:endParaRPr>
          </a:p>
          <a:p>
            <a:pPr>
              <a:buFont typeface="Arial" pitchFamily="34" charset="0"/>
              <a:buChar char="•"/>
            </a:pPr>
            <a:endParaRPr lang="en-GB" dirty="0" smtClean="0">
              <a:latin typeface="Arial" pitchFamily="34" charset="0"/>
              <a:cs typeface="Arial" pitchFamily="34" charset="0"/>
            </a:endParaRPr>
          </a:p>
          <a:p>
            <a:pPr>
              <a:buFont typeface="Arial" pitchFamily="34" charset="0"/>
              <a:buChar char="•"/>
            </a:pPr>
            <a:endParaRPr lang="en-GB" dirty="0" smtClean="0">
              <a:latin typeface="Arial" pitchFamily="34" charset="0"/>
              <a:cs typeface="Arial" pitchFamily="34" charset="0"/>
            </a:endParaRPr>
          </a:p>
          <a:p>
            <a:pPr>
              <a:buFont typeface="Arial" pitchFamily="34" charset="0"/>
              <a:buChar char="•"/>
            </a:pPr>
            <a:endParaRPr lang="en-GB" dirty="0" smtClean="0">
              <a:latin typeface="Arial" pitchFamily="34" charset="0"/>
              <a:cs typeface="Arial" pitchFamily="34" charset="0"/>
            </a:endParaRPr>
          </a:p>
          <a:p>
            <a:pPr>
              <a:buFont typeface="Arial" pitchFamily="34" charset="0"/>
              <a:buChar char="•"/>
            </a:pPr>
            <a:endParaRPr lang="en-GB" dirty="0" smtClean="0">
              <a:latin typeface="Arial" pitchFamily="34" charset="0"/>
              <a:cs typeface="Arial" pitchFamily="34" charset="0"/>
            </a:endParaRPr>
          </a:p>
          <a:p>
            <a:pPr>
              <a:buFont typeface="Arial" pitchFamily="34" charset="0"/>
              <a:buChar char="•"/>
            </a:pPr>
            <a:endParaRPr lang="en-GB" dirty="0" smtClean="0">
              <a:latin typeface="Arial" pitchFamily="34" charset="0"/>
              <a:cs typeface="Arial" pitchFamily="34" charset="0"/>
            </a:endParaRPr>
          </a:p>
          <a:p>
            <a:pPr>
              <a:buFont typeface="Arial" pitchFamily="34" charset="0"/>
              <a:buChar char="•"/>
            </a:pPr>
            <a:endParaRPr lang="en-GB" dirty="0" smtClean="0">
              <a:latin typeface="Arial" pitchFamily="34" charset="0"/>
              <a:cs typeface="Arial" pitchFamily="34" charset="0"/>
            </a:endParaRPr>
          </a:p>
          <a:p>
            <a:pPr>
              <a:buFont typeface="Arial" pitchFamily="34" charset="0"/>
              <a:buChar char="•"/>
            </a:pPr>
            <a:endParaRPr lang="en-GB" dirty="0" smtClean="0">
              <a:latin typeface="Arial" pitchFamily="34" charset="0"/>
              <a:cs typeface="Arial" pitchFamily="34" charset="0"/>
            </a:endParaRPr>
          </a:p>
          <a:p>
            <a:pPr>
              <a:buFont typeface="Arial" pitchFamily="34" charset="0"/>
              <a:buChar char="•"/>
            </a:pPr>
            <a:endParaRPr lang="en-GB" dirty="0" smtClean="0">
              <a:latin typeface="Arial" pitchFamily="34" charset="0"/>
              <a:cs typeface="Arial" pitchFamily="34" charset="0"/>
            </a:endParaRPr>
          </a:p>
          <a:p>
            <a:pPr>
              <a:buFont typeface="Arial" pitchFamily="34" charset="0"/>
              <a:buChar char="•"/>
            </a:pPr>
            <a:r>
              <a:rPr lang="en-GB" dirty="0" smtClean="0">
                <a:latin typeface="Arial" pitchFamily="34" charset="0"/>
                <a:cs typeface="Arial" pitchFamily="34" charset="0"/>
              </a:rPr>
              <a:t> Most liver disease is preventable </a:t>
            </a:r>
          </a:p>
          <a:p>
            <a:pPr lvl="1">
              <a:buFont typeface="Arial" pitchFamily="34" charset="0"/>
              <a:buChar char="•"/>
            </a:pPr>
            <a:r>
              <a:rPr lang="en-GB" dirty="0" smtClean="0">
                <a:latin typeface="Arial" pitchFamily="34" charset="0"/>
                <a:cs typeface="Arial" pitchFamily="34" charset="0"/>
              </a:rPr>
              <a:t> 5% deaths attributable to autoimmune/genetic causes </a:t>
            </a:r>
          </a:p>
          <a:p>
            <a:pPr lvl="1">
              <a:buFont typeface="Arial" pitchFamily="34" charset="0"/>
              <a:buChar char="•"/>
            </a:pPr>
            <a:r>
              <a:rPr lang="en-GB" dirty="0" smtClean="0">
                <a:latin typeface="Arial" pitchFamily="34" charset="0"/>
                <a:cs typeface="Arial" pitchFamily="34" charset="0"/>
              </a:rPr>
              <a:t>&gt;90% due to alcohol, obesity and viral hepatitis </a:t>
            </a:r>
          </a:p>
          <a:p>
            <a:endParaRPr lang="en-GB" dirty="0" smtClean="0"/>
          </a:p>
          <a:p>
            <a:pPr>
              <a:buFont typeface="Arial" pitchFamily="34" charset="0"/>
              <a:buChar char="•"/>
            </a:pPr>
            <a:endParaRPr lang="en-GB" dirty="0"/>
          </a:p>
        </p:txBody>
      </p:sp>
      <p:sp>
        <p:nvSpPr>
          <p:cNvPr id="2" name="Title 1"/>
          <p:cNvSpPr>
            <a:spLocks noGrp="1"/>
          </p:cNvSpPr>
          <p:nvPr>
            <p:ph type="title"/>
          </p:nvPr>
        </p:nvSpPr>
        <p:spPr>
          <a:xfrm>
            <a:off x="395536" y="-387424"/>
            <a:ext cx="7467600" cy="1143000"/>
          </a:xfrm>
        </p:spPr>
        <p:txBody>
          <a:bodyPr/>
          <a:lstStyle/>
          <a:p>
            <a:r>
              <a:rPr lang="en-GB" cap="none" dirty="0" smtClean="0">
                <a:latin typeface="Arial" pitchFamily="34" charset="0"/>
              </a:rPr>
              <a:t>Background</a:t>
            </a:r>
            <a:endParaRPr lang="en-GB" cap="none" dirty="0">
              <a:latin typeface="Arial" pitchFamily="34" charset="0"/>
            </a:endParaRPr>
          </a:p>
        </p:txBody>
      </p:sp>
      <p:pic>
        <p:nvPicPr>
          <p:cNvPr id="4" name="Main graphic"/>
          <p:cNvPicPr/>
          <p:nvPr/>
        </p:nvPicPr>
        <p:blipFill>
          <a:blip r:embed="rId3" cstate="print"/>
          <a:stretch/>
        </p:blipFill>
        <p:spPr>
          <a:xfrm>
            <a:off x="2555776" y="1700808"/>
            <a:ext cx="3960440" cy="2016224"/>
          </a:xfrm>
          <a:prstGeom prst="rect">
            <a:avLst/>
          </a:prstGeom>
          <a:ln>
            <a:noFill/>
          </a:ln>
        </p:spPr>
      </p:pic>
      <p:sp>
        <p:nvSpPr>
          <p:cNvPr id="9" name="TextBox 8"/>
          <p:cNvSpPr txBox="1"/>
          <p:nvPr/>
        </p:nvSpPr>
        <p:spPr>
          <a:xfrm>
            <a:off x="179512" y="6597352"/>
            <a:ext cx="3744416" cy="276999"/>
          </a:xfrm>
          <a:prstGeom prst="rect">
            <a:avLst/>
          </a:prstGeom>
          <a:noFill/>
        </p:spPr>
        <p:txBody>
          <a:bodyPr wrap="square" rtlCol="0">
            <a:spAutoFit/>
          </a:bodyPr>
          <a:lstStyle/>
          <a:p>
            <a:r>
              <a:rPr lang="en-GB" sz="1200" dirty="0" smtClean="0">
                <a:latin typeface="Arial" pitchFamily="34" charset="0"/>
                <a:cs typeface="Arial" pitchFamily="34" charset="0"/>
              </a:rPr>
              <a:t>Williams R, Lancet 2014</a:t>
            </a:r>
            <a:endParaRPr lang="en-GB" sz="1200"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43408"/>
            <a:ext cx="7467600" cy="1143000"/>
          </a:xfrm>
        </p:spPr>
        <p:txBody>
          <a:bodyPr/>
          <a:lstStyle/>
          <a:p>
            <a:r>
              <a:rPr lang="en-GB" cap="none" dirty="0" smtClean="0">
                <a:latin typeface="Arial" pitchFamily="34" charset="0"/>
              </a:rPr>
              <a:t>Asymptomatic </a:t>
            </a:r>
            <a:r>
              <a:rPr lang="en-GB" cap="none" dirty="0" err="1" smtClean="0">
                <a:latin typeface="Arial" pitchFamily="34" charset="0"/>
              </a:rPr>
              <a:t>Abn</a:t>
            </a:r>
            <a:r>
              <a:rPr lang="en-GB" cap="none" dirty="0" smtClean="0">
                <a:latin typeface="Arial" pitchFamily="34" charset="0"/>
              </a:rPr>
              <a:t> LFTs</a:t>
            </a:r>
            <a:endParaRPr lang="en-GB" cap="none" dirty="0">
              <a:latin typeface="Arial" pitchFamily="34" charset="0"/>
            </a:endParaRPr>
          </a:p>
        </p:txBody>
      </p:sp>
      <p:pic>
        <p:nvPicPr>
          <p:cNvPr id="1026" name="Picture 2"/>
          <p:cNvPicPr>
            <a:picLocks noChangeAspect="1" noChangeArrowheads="1"/>
          </p:cNvPicPr>
          <p:nvPr/>
        </p:nvPicPr>
        <p:blipFill>
          <a:blip r:embed="rId3" cstate="print"/>
          <a:srcRect b="5544"/>
          <a:stretch>
            <a:fillRect/>
          </a:stretch>
        </p:blipFill>
        <p:spPr bwMode="auto">
          <a:xfrm>
            <a:off x="4860032" y="260648"/>
            <a:ext cx="3672408" cy="195120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t="14340" r="47171" b="29733"/>
          <a:stretch>
            <a:fillRect/>
          </a:stretch>
        </p:blipFill>
        <p:spPr bwMode="auto">
          <a:xfrm>
            <a:off x="5436096" y="2564904"/>
            <a:ext cx="2915816" cy="1736322"/>
          </a:xfrm>
          <a:prstGeom prst="rect">
            <a:avLst/>
          </a:prstGeom>
          <a:noFill/>
          <a:ln w="9525">
            <a:noFill/>
            <a:miter lim="800000"/>
            <a:headEnd/>
            <a:tailEnd/>
          </a:ln>
        </p:spPr>
      </p:pic>
      <p:sp>
        <p:nvSpPr>
          <p:cNvPr id="7" name="Content Placeholder 2"/>
          <p:cNvSpPr>
            <a:spLocks noGrp="1"/>
          </p:cNvSpPr>
          <p:nvPr>
            <p:ph sz="quarter" idx="1"/>
          </p:nvPr>
        </p:nvSpPr>
        <p:spPr>
          <a:xfrm>
            <a:off x="107504" y="1507576"/>
            <a:ext cx="5328592" cy="4873752"/>
          </a:xfrm>
        </p:spPr>
        <p:txBody>
          <a:bodyPr>
            <a:normAutofit/>
          </a:bodyPr>
          <a:lstStyle/>
          <a:p>
            <a:r>
              <a:rPr lang="en-GB" sz="1700" b="1" dirty="0" smtClean="0">
                <a:latin typeface="Arial" pitchFamily="34" charset="0"/>
                <a:cs typeface="Arial" pitchFamily="34" charset="0"/>
              </a:rPr>
              <a:t>Diagnose the problem</a:t>
            </a:r>
          </a:p>
          <a:p>
            <a:pPr>
              <a:buNone/>
            </a:pPr>
            <a:endParaRPr lang="en-GB" sz="1700" b="1" dirty="0" smtClean="0">
              <a:latin typeface="Arial" pitchFamily="34" charset="0"/>
              <a:cs typeface="Arial" pitchFamily="34" charset="0"/>
            </a:endParaRPr>
          </a:p>
          <a:p>
            <a:r>
              <a:rPr lang="en-GB" sz="1700" b="1" dirty="0" smtClean="0">
                <a:latin typeface="Arial" pitchFamily="34" charset="0"/>
                <a:cs typeface="Arial" pitchFamily="34" charset="0"/>
              </a:rPr>
              <a:t>Stage fibrosis</a:t>
            </a:r>
          </a:p>
          <a:p>
            <a:pPr lvl="1"/>
            <a:r>
              <a:rPr lang="en-GB" sz="1700" dirty="0" smtClean="0">
                <a:latin typeface="Arial" pitchFamily="34" charset="0"/>
                <a:cs typeface="Arial" pitchFamily="34" charset="0"/>
              </a:rPr>
              <a:t>Looking for F3/4, advanced fibrosis/cirrhosis</a:t>
            </a:r>
          </a:p>
          <a:p>
            <a:pPr lvl="1"/>
            <a:r>
              <a:rPr lang="en-GB" sz="1700" dirty="0" smtClean="0">
                <a:latin typeface="Arial" pitchFamily="34" charset="0"/>
                <a:cs typeface="Arial" pitchFamily="34" charset="0"/>
              </a:rPr>
              <a:t>Presence of cirrhosis identifies those at risk of clinical decompensation and liver-related mortality, and those at highest risk of HCC</a:t>
            </a:r>
          </a:p>
          <a:p>
            <a:pPr lvl="1"/>
            <a:endParaRPr lang="en-GB" dirty="0" smtClean="0">
              <a:latin typeface="Arial" pitchFamily="34" charset="0"/>
              <a:cs typeface="Arial" pitchFamily="34" charset="0"/>
            </a:endParaRPr>
          </a:p>
          <a:p>
            <a:pPr lvl="1"/>
            <a:endParaRPr lang="en-GB" dirty="0" smtClean="0">
              <a:latin typeface="Arial" pitchFamily="34" charset="0"/>
              <a:cs typeface="Arial" pitchFamily="34" charset="0"/>
            </a:endParaRPr>
          </a:p>
          <a:p>
            <a:endParaRPr lang="en-GB" dirty="0"/>
          </a:p>
        </p:txBody>
      </p:sp>
      <p:sp>
        <p:nvSpPr>
          <p:cNvPr id="8" name="TextBox 7"/>
          <p:cNvSpPr txBox="1"/>
          <p:nvPr/>
        </p:nvSpPr>
        <p:spPr>
          <a:xfrm>
            <a:off x="251520" y="4581128"/>
            <a:ext cx="7848872" cy="1708160"/>
          </a:xfrm>
          <a:prstGeom prst="rect">
            <a:avLst/>
          </a:prstGeom>
          <a:solidFill>
            <a:schemeClr val="accent1">
              <a:alpha val="54000"/>
            </a:schemeClr>
          </a:solidFill>
          <a:ln w="31750">
            <a:solidFill>
              <a:srgbClr val="C00000"/>
            </a:solidFill>
          </a:ln>
        </p:spPr>
        <p:txBody>
          <a:bodyPr wrap="square" rtlCol="0">
            <a:spAutoFit/>
          </a:bodyPr>
          <a:lstStyle/>
          <a:p>
            <a:pPr>
              <a:lnSpc>
                <a:spcPct val="150000"/>
              </a:lnSpc>
            </a:pPr>
            <a:r>
              <a:rPr lang="en-GB" sz="1400" dirty="0" smtClean="0">
                <a:latin typeface="Arial" pitchFamily="34" charset="0"/>
                <a:cs typeface="Arial" pitchFamily="34" charset="0"/>
              </a:rPr>
              <a:t>Why are we checking LFTs and are there risk factors for liver disease? </a:t>
            </a:r>
          </a:p>
          <a:p>
            <a:pPr>
              <a:lnSpc>
                <a:spcPct val="150000"/>
              </a:lnSpc>
            </a:pPr>
            <a:r>
              <a:rPr lang="en-GB" sz="1400" dirty="0" smtClean="0">
                <a:latin typeface="Arial" pitchFamily="34" charset="0"/>
                <a:cs typeface="Arial" pitchFamily="34" charset="0"/>
              </a:rPr>
              <a:t>Keep in mind principles of realistic medicine</a:t>
            </a:r>
          </a:p>
          <a:p>
            <a:pPr>
              <a:lnSpc>
                <a:spcPct val="150000"/>
              </a:lnSpc>
            </a:pPr>
            <a:r>
              <a:rPr lang="en-GB" sz="1400" dirty="0" smtClean="0">
                <a:latin typeface="Arial" pitchFamily="34" charset="0"/>
                <a:cs typeface="Arial" pitchFamily="34" charset="0"/>
              </a:rPr>
              <a:t>Cirrhosis develops over many years</a:t>
            </a:r>
          </a:p>
          <a:p>
            <a:pPr>
              <a:lnSpc>
                <a:spcPct val="150000"/>
              </a:lnSpc>
            </a:pPr>
            <a:r>
              <a:rPr lang="en-GB" sz="1400" dirty="0" smtClean="0">
                <a:latin typeface="Arial" pitchFamily="34" charset="0"/>
                <a:cs typeface="Arial" pitchFamily="34" charset="0"/>
              </a:rPr>
              <a:t>Fibrosis may not be life-limiting in elderly/</a:t>
            </a:r>
            <a:r>
              <a:rPr lang="en-GB" sz="1400" dirty="0" err="1" smtClean="0">
                <a:latin typeface="Arial" pitchFamily="34" charset="0"/>
                <a:cs typeface="Arial" pitchFamily="34" charset="0"/>
              </a:rPr>
              <a:t>comorbid</a:t>
            </a:r>
            <a:endParaRPr lang="en-GB" sz="1400" dirty="0" smtClean="0">
              <a:latin typeface="Arial" pitchFamily="34" charset="0"/>
              <a:cs typeface="Arial" pitchFamily="34" charset="0"/>
            </a:endParaRPr>
          </a:p>
          <a:p>
            <a:pPr>
              <a:lnSpc>
                <a:spcPct val="150000"/>
              </a:lnSpc>
            </a:pPr>
            <a:r>
              <a:rPr lang="en-GB" sz="1400" dirty="0" smtClean="0">
                <a:latin typeface="Arial" pitchFamily="34" charset="0"/>
                <a:cs typeface="Arial" pitchFamily="34" charset="0"/>
              </a:rPr>
              <a:t>We should apply NITs to populations with risk factors for liver disease, not unselected populations</a:t>
            </a:r>
            <a:endParaRPr lang="en-GB"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71400"/>
            <a:ext cx="8363272" cy="1143000"/>
          </a:xfrm>
        </p:spPr>
        <p:txBody>
          <a:bodyPr/>
          <a:lstStyle/>
          <a:p>
            <a:r>
              <a:rPr lang="en-GB" cap="none" dirty="0" smtClean="0">
                <a:latin typeface="Arial" pitchFamily="34" charset="0"/>
              </a:rPr>
              <a:t>Pathway: ‘Abnormal LFTs including Fib4 score </a:t>
            </a:r>
            <a:endParaRPr lang="en-GB" cap="none" dirty="0">
              <a:latin typeface="Arial" pitchFamily="34" charset="0"/>
            </a:endParaRPr>
          </a:p>
        </p:txBody>
      </p:sp>
      <p:sp>
        <p:nvSpPr>
          <p:cNvPr id="4" name="_s2056"/>
          <p:cNvSpPr>
            <a:spLocks noChangeArrowheads="1"/>
          </p:cNvSpPr>
          <p:nvPr/>
        </p:nvSpPr>
        <p:spPr bwMode="auto">
          <a:xfrm>
            <a:off x="395536" y="1340768"/>
            <a:ext cx="3240088" cy="908050"/>
          </a:xfrm>
          <a:prstGeom prst="roundRect">
            <a:avLst>
              <a:gd name="adj" fmla="val 16667"/>
            </a:avLst>
          </a:prstGeom>
          <a:solidFill>
            <a:schemeClr val="bg1"/>
          </a:solidFill>
          <a:ln w="9525">
            <a:solidFill>
              <a:srgbClr val="FF0000"/>
            </a:solidFill>
            <a:round/>
            <a:headEnd/>
            <a:tailEnd/>
          </a:ln>
        </p:spPr>
        <p:txBody>
          <a:bodyPr lIns="0" tIns="0" rIns="0" bIns="0" anchor="ctr"/>
          <a:lstStyle/>
          <a:p>
            <a:pPr algn="ctr" eaLnBrk="1" hangingPunct="1">
              <a:tabLst>
                <a:tab pos="114300" algn="l"/>
                <a:tab pos="571500" algn="l"/>
              </a:tabLst>
            </a:pPr>
            <a:endParaRPr lang="en-GB" altLang="en-US" sz="1000" b="1" dirty="0">
              <a:ea typeface="Times New Roman" pitchFamily="18" charset="0"/>
              <a:cs typeface="Arial" charset="0"/>
            </a:endParaRPr>
          </a:p>
          <a:p>
            <a:pPr algn="ctr" eaLnBrk="1" hangingPunct="1">
              <a:tabLst>
                <a:tab pos="114300" algn="l"/>
                <a:tab pos="571500" algn="l"/>
              </a:tabLst>
            </a:pPr>
            <a:endParaRPr lang="en-GB" altLang="en-US" sz="1000" b="1" dirty="0">
              <a:latin typeface="Arial" pitchFamily="34" charset="0"/>
              <a:ea typeface="Times New Roman" pitchFamily="18" charset="0"/>
              <a:cs typeface="Arial" pitchFamily="34" charset="0"/>
            </a:endParaRPr>
          </a:p>
          <a:p>
            <a:pPr algn="ctr" eaLnBrk="1" hangingPunct="1">
              <a:tabLst>
                <a:tab pos="114300" algn="l"/>
                <a:tab pos="571500" algn="l"/>
              </a:tabLst>
            </a:pPr>
            <a:r>
              <a:rPr lang="en-GB" altLang="en-US" sz="1000" b="1" u="sng" dirty="0">
                <a:latin typeface="Arial" pitchFamily="34" charset="0"/>
                <a:ea typeface="Times New Roman" pitchFamily="18" charset="0"/>
                <a:cs typeface="Arial" pitchFamily="34" charset="0"/>
              </a:rPr>
              <a:t>Patient assessment</a:t>
            </a:r>
          </a:p>
          <a:p>
            <a:pPr algn="ctr" eaLnBrk="1" hangingPunct="1">
              <a:tabLst>
                <a:tab pos="114300" algn="l"/>
                <a:tab pos="571500" algn="l"/>
              </a:tabLst>
            </a:pPr>
            <a:endParaRPr lang="en-GB" altLang="en-US" sz="1000" b="1" u="sng" dirty="0">
              <a:latin typeface="Arial" pitchFamily="34" charset="0"/>
              <a:ea typeface="Times New Roman" pitchFamily="18" charset="0"/>
              <a:cs typeface="Arial" pitchFamily="34" charset="0"/>
            </a:endParaRPr>
          </a:p>
          <a:p>
            <a:pPr>
              <a:buFont typeface="Wingdings" pitchFamily="2" charset="2"/>
              <a:buChar char="§"/>
              <a:tabLst>
                <a:tab pos="114300" algn="l"/>
                <a:tab pos="571500" algn="l"/>
              </a:tabLst>
            </a:pPr>
            <a:r>
              <a:rPr lang="en-GB" altLang="en-US" sz="1000" dirty="0">
                <a:latin typeface="Arial" pitchFamily="34" charset="0"/>
                <a:ea typeface="Times New Roman" pitchFamily="18" charset="0"/>
                <a:cs typeface="Arial" pitchFamily="34" charset="0"/>
              </a:rPr>
              <a:t> </a:t>
            </a:r>
            <a:r>
              <a:rPr lang="en-GB" altLang="en-US" sz="1000" u="sng" dirty="0">
                <a:latin typeface="Arial" pitchFamily="34" charset="0"/>
                <a:ea typeface="Times New Roman" pitchFamily="18" charset="0"/>
                <a:cs typeface="Arial" pitchFamily="34" charset="0"/>
              </a:rPr>
              <a:t>History</a:t>
            </a:r>
            <a:r>
              <a:rPr lang="en-GB" altLang="en-US" sz="1000" dirty="0">
                <a:latin typeface="Arial" pitchFamily="34" charset="0"/>
                <a:ea typeface="Times New Roman" pitchFamily="18" charset="0"/>
                <a:cs typeface="Arial" pitchFamily="34" charset="0"/>
              </a:rPr>
              <a:t> including alcohol intake and medication review </a:t>
            </a:r>
          </a:p>
          <a:p>
            <a:pPr>
              <a:buFont typeface="Wingdings" pitchFamily="2" charset="2"/>
              <a:buChar char="§"/>
              <a:tabLst>
                <a:tab pos="114300" algn="l"/>
                <a:tab pos="571500" algn="l"/>
              </a:tabLst>
            </a:pPr>
            <a:r>
              <a:rPr lang="en-GB" altLang="en-US" sz="1000" dirty="0">
                <a:latin typeface="Arial" pitchFamily="34" charset="0"/>
                <a:ea typeface="Times New Roman" pitchFamily="18" charset="0"/>
                <a:cs typeface="Arial" pitchFamily="34" charset="0"/>
              </a:rPr>
              <a:t> </a:t>
            </a:r>
            <a:r>
              <a:rPr lang="en-GB" altLang="en-US" sz="1000" u="sng" dirty="0">
                <a:latin typeface="Arial" pitchFamily="34" charset="0"/>
                <a:ea typeface="Times New Roman" pitchFamily="18" charset="0"/>
                <a:cs typeface="Arial" pitchFamily="34" charset="0"/>
              </a:rPr>
              <a:t>Examination</a:t>
            </a:r>
          </a:p>
          <a:p>
            <a:pPr>
              <a:buFont typeface="Wingdings" pitchFamily="2" charset="2"/>
              <a:buChar char="§"/>
              <a:tabLst>
                <a:tab pos="114300" algn="l"/>
                <a:tab pos="571500" algn="l"/>
              </a:tabLst>
            </a:pPr>
            <a:r>
              <a:rPr lang="en-GB" altLang="en-US" sz="1000" dirty="0">
                <a:latin typeface="Arial" pitchFamily="34" charset="0"/>
                <a:ea typeface="Times New Roman" pitchFamily="18" charset="0"/>
                <a:cs typeface="Arial" pitchFamily="34" charset="0"/>
              </a:rPr>
              <a:t> </a:t>
            </a:r>
            <a:r>
              <a:rPr lang="en-GB" altLang="en-US" sz="1000" u="sng" dirty="0">
                <a:latin typeface="Arial" pitchFamily="34" charset="0"/>
                <a:ea typeface="Times New Roman" pitchFamily="18" charset="0"/>
                <a:cs typeface="Arial" pitchFamily="34" charset="0"/>
              </a:rPr>
              <a:t>Investigation</a:t>
            </a:r>
          </a:p>
          <a:p>
            <a:pPr>
              <a:tabLst>
                <a:tab pos="114300" algn="l"/>
                <a:tab pos="571500" algn="l"/>
              </a:tabLst>
            </a:pPr>
            <a:endParaRPr lang="en-GB" altLang="en-US" dirty="0">
              <a:ea typeface="Times New Roman" pitchFamily="18" charset="0"/>
              <a:cs typeface="Arial" charset="0"/>
            </a:endParaRPr>
          </a:p>
        </p:txBody>
      </p:sp>
      <p:graphicFrame>
        <p:nvGraphicFramePr>
          <p:cNvPr id="5" name="Group 64"/>
          <p:cNvGraphicFramePr>
            <a:graphicFrameLocks noGrp="1"/>
          </p:cNvGraphicFramePr>
          <p:nvPr>
            <p:extLst>
              <p:ext uri="{D42A27DB-BD31-4B8C-83A1-F6EECF244321}">
                <p14:modId xmlns="" xmlns:p14="http://schemas.microsoft.com/office/powerpoint/2010/main" val="3065041570"/>
              </p:ext>
            </p:extLst>
          </p:nvPr>
        </p:nvGraphicFramePr>
        <p:xfrm>
          <a:off x="395536" y="2924944"/>
          <a:ext cx="3200399" cy="3379769"/>
        </p:xfrm>
        <a:graphic>
          <a:graphicData uri="http://schemas.openxmlformats.org/drawingml/2006/table">
            <a:tbl>
              <a:tblPr/>
              <a:tblGrid>
                <a:gridCol w="3200399">
                  <a:extLst>
                    <a:ext uri="{9D8B030D-6E8A-4147-A177-3AD203B41FA5}">
                      <a16:colId xmlns="" xmlns:a16="http://schemas.microsoft.com/office/drawing/2014/main" val="20000"/>
                    </a:ext>
                  </a:extLst>
                </a:gridCol>
              </a:tblGrid>
              <a:tr h="208579">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History</a:t>
                      </a:r>
                      <a:endParaRPr kumimoji="0" lang="en-GB" altLang="en-US" sz="1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90015" marR="90015" marT="18000" marB="18000"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r h="1015557">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altLang="en-US" sz="10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Alcohol</a:t>
                      </a:r>
                      <a:r>
                        <a:rPr kumimoji="0" lang="en-US" altLang="en-US" sz="1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if high, advise abstinence and repeat LFTs</a:t>
                      </a:r>
                      <a:endParaRPr kumimoji="0" lang="en-US" altLang="en-US" sz="10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altLang="en-US" sz="10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Medication</a:t>
                      </a:r>
                      <a:r>
                        <a:rPr kumimoji="0" lang="en-US" altLang="en-US" sz="1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see below</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altLang="en-US" sz="10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Hepatitis risks</a:t>
                      </a:r>
                      <a:r>
                        <a:rPr kumimoji="0" lang="en-US" altLang="en-US" sz="1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IVDA, sexual history, travel, ethnicity</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altLang="en-US" sz="10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Metabolic syndrome</a:t>
                      </a:r>
                      <a:r>
                        <a:rPr kumimoji="0" lang="en-US" altLang="en-US" sz="1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T2DM, obesity, BP, lipids</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altLang="en-US" sz="10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Autoimmune disease</a:t>
                      </a:r>
                      <a:r>
                        <a:rPr kumimoji="0" lang="en-US" altLang="en-US" sz="1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T1DM, thyroid, RA</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altLang="en-US" sz="10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Family history</a:t>
                      </a:r>
                      <a:endParaRPr kumimoji="0" lang="en-GB" altLang="en-US" sz="2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90015" marR="90015" marT="18000" marB="18000"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236184">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Medication Review</a:t>
                      </a:r>
                      <a:endParaRPr kumimoji="0" lang="en-GB" altLang="en-US" sz="11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90015" marR="90015" marT="18000" marB="18000"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483896">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GB"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Review medications including OTC and herbal remedies and consider discontinuing any causative drugs. If in doubt, discuss with Hepatology</a:t>
                      </a:r>
                      <a:endParaRPr kumimoji="0" lang="en-US" altLang="en-US" sz="1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90015" marR="90015" marT="18000" marB="18000"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236184">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Examination</a:t>
                      </a:r>
                      <a:endParaRPr kumimoji="0" lang="en-GB" altLang="en-US" sz="11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90015" marR="90015" marT="18000" marB="18000"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r h="411888">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altLang="en-US" sz="1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BMI</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altLang="en-US" sz="1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Spider naevi, palmar erythema</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altLang="en-US" sz="1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Palpable liver or spleen</a:t>
                      </a:r>
                    </a:p>
                  </a:txBody>
                  <a:tcPr marL="90015" marR="90015" marT="18000" marB="18000"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5"/>
                  </a:ext>
                </a:extLst>
              </a:tr>
              <a:tr h="203665">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Investigations</a:t>
                      </a:r>
                      <a:endParaRPr kumimoji="0" lang="en-GB" altLang="en-US" sz="11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90015" marR="90015" marT="18000" marB="18000"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6"/>
                  </a:ext>
                </a:extLst>
              </a:tr>
              <a:tr h="351814">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 GP order comms (ICE) </a:t>
                      </a:r>
                      <a:r>
                        <a:rPr kumimoji="0" lang="en-US" altLang="en-US" sz="1000" b="1" i="0" u="none" strike="noStrike" cap="none" normalizeH="0" baseline="0" dirty="0">
                          <a:ln>
                            <a:noFill/>
                          </a:ln>
                          <a:solidFill>
                            <a:srgbClr val="00B050"/>
                          </a:solidFill>
                          <a:effectLst/>
                          <a:latin typeface="Arial" panose="020B0604020202020204" pitchFamily="34" charset="0"/>
                          <a:ea typeface="Times New Roman" panose="02020603050405020304" pitchFamily="18" charset="0"/>
                          <a:cs typeface="Arial" panose="020B0604020202020204" pitchFamily="34" charset="0"/>
                        </a:rPr>
                        <a:t>liver screen</a:t>
                      </a:r>
                      <a:endParaRPr kumimoji="0" lang="en-US" altLang="en-US" sz="10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2. Abdominal Ultrasound </a:t>
                      </a:r>
                      <a:r>
                        <a:rPr kumimoji="0" lang="en-US" altLang="en-US" sz="1000" b="1" i="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only if aged </a:t>
                      </a:r>
                      <a:r>
                        <a:rPr kumimoji="0" lang="en-US" altLang="en-US" sz="1000" b="1" i="1" u="sng"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&gt;</a:t>
                      </a:r>
                      <a:r>
                        <a:rPr kumimoji="0" lang="en-US" altLang="en-US" sz="1000" b="1" i="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65 or if referring to secondary care </a:t>
                      </a:r>
                      <a:r>
                        <a:rPr kumimoji="0" lang="en-US" altLang="en-US" sz="1000" b="0" i="1" u="none" strike="noStrike" cap="none" normalizeH="0" baseline="30000" dirty="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2</a:t>
                      </a:r>
                      <a:endParaRPr kumimoji="0" lang="en-GB" altLang="en-US" sz="1000" b="0" i="0" u="none" strike="noStrike" cap="none" normalizeH="0" baseline="30000" dirty="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txBody>
                  <a:tcPr marL="90015" marR="90015" marT="18000" marB="18000" horzOverflow="overflow">
                    <a:lnL w="12700" cap="flat" cmpd="sng" algn="ctr">
                      <a:solidFill>
                        <a:srgbClr val="FF3300"/>
                      </a:solidFill>
                      <a:prstDash val="solid"/>
                      <a:round/>
                      <a:headEnd type="none" w="med" len="med"/>
                      <a:tailEnd type="none" w="med" len="med"/>
                    </a:lnL>
                    <a:lnR w="12700" cap="flat" cmpd="sng" algn="ctr">
                      <a:solidFill>
                        <a:srgbClr val="FF3300"/>
                      </a:solidFill>
                      <a:prstDash val="solid"/>
                      <a:round/>
                      <a:headEnd type="none" w="med" len="med"/>
                      <a:tailEnd type="none" w="med" len="med"/>
                    </a:lnR>
                    <a:lnT w="12700" cap="flat" cmpd="sng" algn="ctr">
                      <a:solidFill>
                        <a:srgbClr val="FF3300"/>
                      </a:solidFill>
                      <a:prstDash val="solid"/>
                      <a:round/>
                      <a:headEnd type="none" w="med" len="med"/>
                      <a:tailEnd type="none" w="med" len="med"/>
                    </a:lnT>
                    <a:lnB w="12700" cap="flat" cmpd="sng" algn="ctr">
                      <a:solidFill>
                        <a:srgbClr val="FF3300"/>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7"/>
                  </a:ext>
                </a:extLst>
              </a:tr>
            </a:tbl>
          </a:graphicData>
        </a:graphic>
      </p:graphicFrame>
      <p:graphicFrame>
        <p:nvGraphicFramePr>
          <p:cNvPr id="6" name="Group 650"/>
          <p:cNvGraphicFramePr>
            <a:graphicFrameLocks noGrp="1"/>
          </p:cNvGraphicFramePr>
          <p:nvPr>
            <p:extLst>
              <p:ext uri="{D42A27DB-BD31-4B8C-83A1-F6EECF244321}">
                <p14:modId xmlns="" xmlns:p14="http://schemas.microsoft.com/office/powerpoint/2010/main" val="1538623586"/>
              </p:ext>
            </p:extLst>
          </p:nvPr>
        </p:nvGraphicFramePr>
        <p:xfrm>
          <a:off x="4716016" y="2132856"/>
          <a:ext cx="3167906" cy="2616561"/>
        </p:xfrm>
        <a:graphic>
          <a:graphicData uri="http://schemas.openxmlformats.org/drawingml/2006/table">
            <a:tbl>
              <a:tblPr/>
              <a:tblGrid>
                <a:gridCol w="3167906">
                  <a:extLst>
                    <a:ext uri="{9D8B030D-6E8A-4147-A177-3AD203B41FA5}">
                      <a16:colId xmlns="" xmlns:a16="http://schemas.microsoft.com/office/drawing/2014/main" val="20000"/>
                    </a:ext>
                  </a:extLst>
                </a:gridCol>
              </a:tblGrid>
              <a:tr h="3093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Arial" pitchFamily="34" charset="0"/>
                          <a:ea typeface="Times New Roman" pitchFamily="18" charset="0"/>
                          <a:cs typeface="Arial" pitchFamily="34" charset="0"/>
                        </a:rPr>
                        <a:t>GP order comms/ICE liver screen contents</a:t>
                      </a:r>
                    </a:p>
                  </a:txBody>
                  <a:tcPr marT="45724" marB="45724" horzOverflow="overflow">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lnTlToBr>
                      <a:noFill/>
                    </a:lnTlToBr>
                    <a:lnBlToTr>
                      <a:noFill/>
                    </a:lnBlToTr>
                    <a:solidFill>
                      <a:srgbClr val="C1FBD8"/>
                    </a:solidFill>
                  </a:tcPr>
                </a:tc>
                <a:extLst>
                  <a:ext uri="{0D108BD9-81ED-4DB2-BD59-A6C34878D82A}">
                    <a16:rowId xmlns="" xmlns:a16="http://schemas.microsoft.com/office/drawing/2014/main" val="10000"/>
                  </a:ext>
                </a:extLst>
              </a:tr>
              <a:tr h="230722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cap="none" normalizeH="0" baseline="0" dirty="0">
                          <a:ln>
                            <a:noFill/>
                          </a:ln>
                          <a:solidFill>
                            <a:srgbClr val="000000"/>
                          </a:solidFill>
                          <a:effectLst/>
                          <a:latin typeface="Arial" pitchFamily="34" charset="0"/>
                          <a:ea typeface="Times New Roman" panose="02020603050405020304" pitchFamily="18" charset="0"/>
                          <a:cs typeface="Arial" pitchFamily="34" charset="0"/>
                        </a:rPr>
                        <a:t>FBC, </a:t>
                      </a:r>
                      <a:r>
                        <a:rPr kumimoji="0" lang="en-GB" altLang="en-US" sz="1000" b="1" i="0" u="none" strike="noStrike" cap="none" normalizeH="0" baseline="0" dirty="0">
                          <a:ln>
                            <a:noFill/>
                          </a:ln>
                          <a:solidFill>
                            <a:srgbClr val="000000"/>
                          </a:solidFill>
                          <a:effectLst/>
                          <a:latin typeface="Arial" pitchFamily="34" charset="0"/>
                          <a:ea typeface="Times New Roman" panose="02020603050405020304" pitchFamily="18" charset="0"/>
                          <a:cs typeface="Arial" pitchFamily="34" charset="0"/>
                        </a:rPr>
                        <a:t>LFTs, </a:t>
                      </a:r>
                      <a:r>
                        <a:rPr kumimoji="0" lang="en-US" altLang="en-US" sz="1000" b="1" i="0" u="none" strike="noStrike" cap="none" normalizeH="0" baseline="0" dirty="0">
                          <a:ln>
                            <a:noFill/>
                          </a:ln>
                          <a:solidFill>
                            <a:srgbClr val="000000"/>
                          </a:solidFill>
                          <a:effectLst/>
                          <a:latin typeface="Arial" pitchFamily="34" charset="0"/>
                          <a:ea typeface="Times New Roman" panose="02020603050405020304" pitchFamily="18" charset="0"/>
                          <a:cs typeface="Arial" pitchFamily="34" charset="0"/>
                        </a:rPr>
                        <a:t>AST, albumin, INR, glucose, cholesterol, HDL-Chol, total immunoglobulins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ea typeface="Times New Roman" panose="02020603050405020304" pitchFamily="18" charset="0"/>
                          <a:cs typeface="Arial" pitchFamily="34" charset="0"/>
                        </a:rPr>
                        <a:t>ferritin  </a:t>
                      </a:r>
                      <a:r>
                        <a:rPr kumimoji="0" lang="en-US" altLang="en-US" sz="1000" b="0" i="0" u="none" strike="noStrike" cap="none" normalizeH="0" baseline="0" dirty="0">
                          <a:ln>
                            <a:noFill/>
                          </a:ln>
                          <a:solidFill>
                            <a:srgbClr val="000000"/>
                          </a:solidFill>
                          <a:effectLst/>
                          <a:latin typeface="Arial" pitchFamily="34" charset="0"/>
                          <a:ea typeface="Times New Roman" panose="02020603050405020304" pitchFamily="18" charset="0"/>
                          <a:cs typeface="Arial" pitchFamily="34" charset="0"/>
                        </a:rPr>
                        <a:t>- if raised then iron studies (iron, transferrin and transferrin saturations) will automatically be measured by lab</a:t>
                      </a:r>
                      <a:r>
                        <a:rPr kumimoji="0" lang="en-US" altLang="en-US" sz="1000" b="0" i="0" u="none" strike="noStrike" cap="none" normalizeH="0" baseline="30000" dirty="0">
                          <a:ln>
                            <a:noFill/>
                          </a:ln>
                          <a:solidFill>
                            <a:srgbClr val="FF0000"/>
                          </a:solidFill>
                          <a:effectLst/>
                          <a:latin typeface="Arial" pitchFamily="34" charset="0"/>
                          <a:ea typeface="Times New Roman" panose="02020603050405020304" pitchFamily="18" charset="0"/>
                          <a:cs typeface="Arial" pitchFamily="34" charset="0"/>
                        </a:rPr>
                        <a:t>3</a:t>
                      </a:r>
                      <a:r>
                        <a:rPr kumimoji="0" lang="en-US" altLang="en-US" sz="1000" b="0" i="0" u="none" strike="noStrike" cap="none" normalizeH="0" baseline="0" dirty="0">
                          <a:ln>
                            <a:noFill/>
                          </a:ln>
                          <a:solidFill>
                            <a:srgbClr val="000000"/>
                          </a:solidFill>
                          <a:effectLst/>
                          <a:latin typeface="Arial" pitchFamily="34" charset="0"/>
                          <a:ea typeface="Times New Roman" panose="02020603050405020304"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pitchFamily="34" charset="0"/>
                          <a:ea typeface="Times New Roman" panose="02020603050405020304" pitchFamily="18" charset="0"/>
                          <a:cs typeface="Arial" pitchFamily="34" charset="0"/>
                        </a:rPr>
                        <a:t>Fibrosis 4 score </a:t>
                      </a:r>
                      <a:r>
                        <a:rPr kumimoji="0" lang="en-US" altLang="en-US" sz="1000" b="0" i="0" u="none" strike="noStrike" cap="none" normalizeH="0" baseline="0" dirty="0">
                          <a:ln>
                            <a:noFill/>
                          </a:ln>
                          <a:solidFill>
                            <a:schemeClr val="tx1"/>
                          </a:solidFill>
                          <a:effectLst/>
                          <a:latin typeface="Arial" pitchFamily="34" charset="0"/>
                          <a:ea typeface="Times New Roman" panose="02020603050405020304" pitchFamily="18" charset="0"/>
                          <a:cs typeface="Arial" pitchFamily="34" charset="0"/>
                        </a:rPr>
                        <a:t>– to assess hepatic fibrosis </a:t>
                      </a:r>
                      <a:r>
                        <a:rPr kumimoji="0" lang="en-US" altLang="en-US" sz="1000" b="0" i="0" u="none" strike="noStrike" cap="none" normalizeH="0" baseline="30000" dirty="0">
                          <a:ln>
                            <a:noFill/>
                          </a:ln>
                          <a:solidFill>
                            <a:srgbClr val="FF0000"/>
                          </a:solidFill>
                          <a:effectLst/>
                          <a:latin typeface="Arial" pitchFamily="34" charset="0"/>
                          <a:ea typeface="Times New Roman" panose="02020603050405020304" pitchFamily="18" charset="0"/>
                          <a:cs typeface="Arial" pitchFamily="34" charset="0"/>
                        </a:rPr>
                        <a:t>4</a:t>
                      </a:r>
                      <a:endParaRPr kumimoji="0" lang="en-US" altLang="en-US" sz="1000" b="1" i="0" u="none" strike="noStrike" cap="none" normalizeH="0" baseline="0" dirty="0">
                        <a:ln>
                          <a:noFill/>
                        </a:ln>
                        <a:solidFill>
                          <a:srgbClr val="FF0000"/>
                        </a:solidFill>
                        <a:effectLst/>
                        <a:latin typeface="Arial" pitchFamily="34" charset="0"/>
                        <a:ea typeface="Times New Roman" panose="02020603050405020304"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err="1" smtClean="0">
                          <a:ln>
                            <a:noFill/>
                          </a:ln>
                          <a:solidFill>
                            <a:srgbClr val="000000"/>
                          </a:solidFill>
                          <a:effectLst/>
                          <a:latin typeface="Arial" pitchFamily="34" charset="0"/>
                          <a:ea typeface="Times New Roman" panose="02020603050405020304" pitchFamily="18" charset="0"/>
                          <a:cs typeface="Arial" pitchFamily="34" charset="0"/>
                        </a:rPr>
                        <a:t>Caeruloplasmin</a:t>
                      </a:r>
                      <a:r>
                        <a:rPr kumimoji="0" lang="en-US" altLang="en-US" sz="1000" b="1" i="0" u="none" strike="noStrike" cap="none" normalizeH="0" baseline="0" dirty="0" smtClean="0">
                          <a:ln>
                            <a:noFill/>
                          </a:ln>
                          <a:solidFill>
                            <a:srgbClr val="000000"/>
                          </a:solidFill>
                          <a:effectLst/>
                          <a:latin typeface="Arial" pitchFamily="34" charset="0"/>
                          <a:ea typeface="Times New Roman" panose="02020603050405020304" pitchFamily="18" charset="0"/>
                          <a:cs typeface="Arial" pitchFamily="34" charset="0"/>
                        </a:rPr>
                        <a:t> </a:t>
                      </a:r>
                      <a:r>
                        <a:rPr kumimoji="0" lang="en-US" altLang="en-US" sz="1000" b="0" i="0" u="none" strike="noStrike" cap="none" normalizeH="0" baseline="0" dirty="0">
                          <a:ln>
                            <a:noFill/>
                          </a:ln>
                          <a:solidFill>
                            <a:srgbClr val="000000"/>
                          </a:solidFill>
                          <a:effectLst/>
                          <a:latin typeface="Arial" pitchFamily="34" charset="0"/>
                          <a:ea typeface="Times New Roman" panose="02020603050405020304" pitchFamily="18" charset="0"/>
                          <a:cs typeface="Arial" pitchFamily="34" charset="0"/>
                        </a:rPr>
                        <a:t>– only measured if &lt;55 years</a:t>
                      </a:r>
                      <a:endParaRPr kumimoji="0" lang="en-US" altLang="en-US" sz="1000" b="0" i="0" u="none" strike="noStrike" cap="none" normalizeH="0" baseline="0" dirty="0">
                        <a:ln>
                          <a:noFill/>
                        </a:ln>
                        <a:solidFill>
                          <a:srgbClr val="FF0000"/>
                        </a:solidFill>
                        <a:effectLst/>
                        <a:latin typeface="Arial" pitchFamily="34" charset="0"/>
                        <a:ea typeface="Times New Roman" panose="02020603050405020304"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cap="none" normalizeH="0" baseline="0" dirty="0">
                          <a:ln>
                            <a:noFill/>
                          </a:ln>
                          <a:solidFill>
                            <a:srgbClr val="000000"/>
                          </a:solidFill>
                          <a:effectLst/>
                          <a:latin typeface="Arial" pitchFamily="34" charset="0"/>
                          <a:ea typeface="Times New Roman" panose="02020603050405020304" pitchFamily="18" charset="0"/>
                          <a:cs typeface="Arial" pitchFamily="34" charset="0"/>
                        </a:rPr>
                        <a:t>H</a:t>
                      </a:r>
                      <a:r>
                        <a:rPr kumimoji="0" lang="en-US" altLang="en-US" sz="1000" b="1" i="0" u="none" strike="noStrike" cap="none" normalizeH="0" baseline="0" dirty="0" smtClean="0">
                          <a:ln>
                            <a:noFill/>
                          </a:ln>
                          <a:solidFill>
                            <a:srgbClr val="000000"/>
                          </a:solidFill>
                          <a:effectLst/>
                          <a:latin typeface="Arial" pitchFamily="34" charset="0"/>
                          <a:ea typeface="Times New Roman" panose="02020603050405020304" pitchFamily="18" charset="0"/>
                          <a:cs typeface="Arial" pitchFamily="34" charset="0"/>
                        </a:rPr>
                        <a:t>epatitis </a:t>
                      </a:r>
                      <a:r>
                        <a:rPr kumimoji="0" lang="en-US" altLang="en-US" sz="1000" b="1" i="0" u="none" strike="noStrike" cap="none" normalizeH="0" baseline="0" dirty="0">
                          <a:ln>
                            <a:noFill/>
                          </a:ln>
                          <a:solidFill>
                            <a:srgbClr val="000000"/>
                          </a:solidFill>
                          <a:effectLst/>
                          <a:latin typeface="Arial" pitchFamily="34" charset="0"/>
                          <a:ea typeface="Times New Roman" panose="02020603050405020304" pitchFamily="18" charset="0"/>
                          <a:cs typeface="Arial" pitchFamily="34" charset="0"/>
                        </a:rPr>
                        <a:t>serology</a:t>
                      </a:r>
                      <a:r>
                        <a:rPr kumimoji="0" lang="en-US" altLang="en-US" sz="1000" b="0" i="0" u="none" strike="noStrike" cap="none" normalizeH="0" baseline="0" dirty="0">
                          <a:ln>
                            <a:noFill/>
                          </a:ln>
                          <a:solidFill>
                            <a:srgbClr val="000000"/>
                          </a:solidFill>
                          <a:effectLst/>
                          <a:latin typeface="Arial" pitchFamily="34" charset="0"/>
                          <a:ea typeface="Times New Roman" panose="02020603050405020304" pitchFamily="18" charset="0"/>
                          <a:cs typeface="Arial" pitchFamily="34" charset="0"/>
                        </a:rPr>
                        <a:t> - HBsAg and anti-HCV Ab</a:t>
                      </a:r>
                      <a:endParaRPr kumimoji="0" lang="en-US" altLang="en-US" sz="1000" b="1" i="0" u="none" strike="noStrike" cap="none" normalizeH="0" baseline="0" dirty="0">
                        <a:ln>
                          <a:noFill/>
                        </a:ln>
                        <a:solidFill>
                          <a:srgbClr val="000000"/>
                        </a:solidFill>
                        <a:effectLst/>
                        <a:latin typeface="Arial" pitchFamily="34" charset="0"/>
                        <a:ea typeface="Times New Roman" panose="02020603050405020304"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cap="none" normalizeH="0" baseline="0" dirty="0">
                          <a:ln>
                            <a:noFill/>
                          </a:ln>
                          <a:solidFill>
                            <a:srgbClr val="000000"/>
                          </a:solidFill>
                          <a:effectLst/>
                          <a:latin typeface="Arial" pitchFamily="34" charset="0"/>
                          <a:ea typeface="Times New Roman" panose="02020603050405020304" pitchFamily="18" charset="0"/>
                          <a:cs typeface="Arial" pitchFamily="34" charset="0"/>
                        </a:rPr>
                        <a:t>Immunology</a:t>
                      </a:r>
                      <a:r>
                        <a:rPr kumimoji="0" lang="en-US" altLang="en-US" sz="1000" b="0" i="0" u="none" strike="noStrike" cap="none" normalizeH="0" baseline="0" dirty="0">
                          <a:ln>
                            <a:noFill/>
                          </a:ln>
                          <a:solidFill>
                            <a:srgbClr val="000000"/>
                          </a:solidFill>
                          <a:effectLst/>
                          <a:latin typeface="Arial" pitchFamily="34" charset="0"/>
                          <a:ea typeface="Times New Roman" panose="02020603050405020304" pitchFamily="18" charset="0"/>
                          <a:cs typeface="Arial" pitchFamily="34" charset="0"/>
                        </a:rPr>
                        <a:t> - anti-smooth muscle Ab, anti-mitochondrial Ab, anti-LKM1 and anti-nuclear Ab </a:t>
                      </a:r>
                      <a:r>
                        <a:rPr kumimoji="0" lang="en-US" altLang="en-US" sz="1000" b="0" i="0" u="none" strike="noStrike" cap="none" normalizeH="0" baseline="30000" dirty="0">
                          <a:ln>
                            <a:noFill/>
                          </a:ln>
                          <a:solidFill>
                            <a:srgbClr val="FF0000"/>
                          </a:solidFill>
                          <a:effectLst/>
                          <a:latin typeface="Arial" pitchFamily="34" charset="0"/>
                          <a:ea typeface="Times New Roman" panose="02020603050405020304" pitchFamily="18" charset="0"/>
                          <a:cs typeface="Arial" pitchFamily="34" charset="0"/>
                        </a:rPr>
                        <a:t>5</a:t>
                      </a:r>
                      <a:endParaRPr kumimoji="0" lang="en-US" altLang="en-US" sz="1000" b="0" i="0" u="none" strike="noStrike" cap="none" normalizeH="0" baseline="0" dirty="0">
                        <a:ln>
                          <a:noFill/>
                        </a:ln>
                        <a:solidFill>
                          <a:srgbClr val="FF0000"/>
                        </a:solidFill>
                        <a:effectLst/>
                        <a:latin typeface="Arial" pitchFamily="34" charset="0"/>
                        <a:ea typeface="Times New Roman" panose="02020603050405020304"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700" b="0" i="0" u="none" strike="noStrike" cap="none" normalizeH="0" baseline="0" dirty="0">
                        <a:ln>
                          <a:noFill/>
                        </a:ln>
                        <a:solidFill>
                          <a:srgbClr val="000000"/>
                        </a:solidFill>
                        <a:effectLst/>
                        <a:latin typeface="Arial" pitchFamily="34" charset="0"/>
                        <a:ea typeface="Times New Roman" panose="02020603050405020304"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900" b="0" i="0" u="none" strike="noStrike" cap="none" normalizeH="0" baseline="0" dirty="0">
                          <a:ln>
                            <a:noFill/>
                          </a:ln>
                          <a:solidFill>
                            <a:srgbClr val="000000"/>
                          </a:solidFill>
                          <a:effectLst/>
                          <a:latin typeface="Arial" pitchFamily="34" charset="0"/>
                          <a:ea typeface="Times New Roman" panose="02020603050405020304" pitchFamily="18" charset="0"/>
                          <a:cs typeface="Arial" pitchFamily="34" charset="0"/>
                        </a:rPr>
                        <a:t>NB: If any of the above tests are felt to not be appropriate for your patient e.g. because they have been measured previously, then please deselect the box for that test when ordering on </a:t>
                      </a:r>
                      <a:r>
                        <a:rPr kumimoji="0" lang="en-US" altLang="en-US" sz="900" b="0" i="0" u="none" strike="noStrike" cap="none" normalizeH="0" baseline="0" dirty="0" smtClean="0">
                          <a:ln>
                            <a:noFill/>
                          </a:ln>
                          <a:solidFill>
                            <a:srgbClr val="000000"/>
                          </a:solidFill>
                          <a:effectLst/>
                          <a:latin typeface="Arial" pitchFamily="34" charset="0"/>
                          <a:ea typeface="Times New Roman" panose="02020603050405020304" pitchFamily="18" charset="0"/>
                          <a:cs typeface="Arial" pitchFamily="34" charset="0"/>
                        </a:rPr>
                        <a:t>ICE</a:t>
                      </a:r>
                      <a:endParaRPr kumimoji="0" lang="en-US" altLang="en-US" sz="900" b="0" i="0" u="none" strike="noStrike" cap="none" normalizeH="0" baseline="0" dirty="0">
                        <a:ln>
                          <a:noFill/>
                        </a:ln>
                        <a:solidFill>
                          <a:srgbClr val="000000"/>
                        </a:solidFill>
                        <a:effectLst/>
                        <a:latin typeface="Arial" pitchFamily="34" charset="0"/>
                        <a:ea typeface="Times New Roman" panose="02020603050405020304" pitchFamily="18" charset="0"/>
                        <a:cs typeface="Arial" pitchFamily="34" charset="0"/>
                      </a:endParaRPr>
                    </a:p>
                  </a:txBody>
                  <a:tcPr marT="45724" marB="45724" horzOverflow="overflow">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lnTlToBr>
                      <a:noFill/>
                    </a:lnTlToBr>
                    <a:lnBlToTr>
                      <a:noFill/>
                    </a:lnBlToTr>
                    <a:solidFill>
                      <a:srgbClr val="C1FBD8"/>
                    </a:solidFill>
                  </a:tcPr>
                </a:tc>
                <a:extLst>
                  <a:ext uri="{0D108BD9-81ED-4DB2-BD59-A6C34878D82A}">
                    <a16:rowId xmlns=""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8839" t="17454" r="19618" b="4005"/>
          <a:stretch>
            <a:fillRect/>
          </a:stretch>
        </p:blipFill>
        <p:spPr bwMode="auto">
          <a:xfrm>
            <a:off x="1331640" y="836711"/>
            <a:ext cx="6480720" cy="555490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9512" y="-459432"/>
            <a:ext cx="8363272"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000" b="0" i="0" u="none" strike="noStrike" kern="1200" cap="none" spc="0" normalizeH="0" baseline="0" noProof="0" dirty="0" smtClean="0">
                <a:ln>
                  <a:noFill/>
                </a:ln>
                <a:solidFill>
                  <a:schemeClr val="tx2"/>
                </a:solidFill>
                <a:effectLst/>
                <a:uLnTx/>
                <a:uFillTx/>
                <a:latin typeface="Arial" pitchFamily="34" charset="0"/>
                <a:ea typeface="+mj-ea"/>
                <a:cs typeface="+mj-cs"/>
              </a:rPr>
              <a:t>Pathway: ‘Abnormal LFTs including Fib4 score </a:t>
            </a:r>
            <a:endParaRPr kumimoji="0" lang="en-GB" sz="3000" b="0" i="0" u="none" strike="noStrike" kern="1200" cap="none" spc="0" normalizeH="0" baseline="0" noProof="0" dirty="0">
              <a:ln>
                <a:noFill/>
              </a:ln>
              <a:solidFill>
                <a:schemeClr val="tx2"/>
              </a:solidFill>
              <a:effectLst/>
              <a:uLnTx/>
              <a:uFillTx/>
              <a:latin typeface="Arial" pitchFamily="34" charset="0"/>
              <a:ea typeface="+mj-ea"/>
              <a:cs typeface="+mj-cs"/>
            </a:endParaRPr>
          </a:p>
        </p:txBody>
      </p:sp>
      <p:graphicFrame>
        <p:nvGraphicFramePr>
          <p:cNvPr id="5" name="Group 650"/>
          <p:cNvGraphicFramePr>
            <a:graphicFrameLocks noGrp="1"/>
          </p:cNvGraphicFramePr>
          <p:nvPr>
            <p:extLst>
              <p:ext uri="{D42A27DB-BD31-4B8C-83A1-F6EECF244321}">
                <p14:modId xmlns="" xmlns:p14="http://schemas.microsoft.com/office/powerpoint/2010/main" val="1933595468"/>
              </p:ext>
            </p:extLst>
          </p:nvPr>
        </p:nvGraphicFramePr>
        <p:xfrm>
          <a:off x="467544" y="908720"/>
          <a:ext cx="3240088" cy="2523992"/>
        </p:xfrm>
        <a:graphic>
          <a:graphicData uri="http://schemas.openxmlformats.org/drawingml/2006/table">
            <a:tbl>
              <a:tblPr/>
              <a:tblGrid>
                <a:gridCol w="3240088">
                  <a:extLst>
                    <a:ext uri="{9D8B030D-6E8A-4147-A177-3AD203B41FA5}">
                      <a16:colId xmlns="" xmlns:a16="http://schemas.microsoft.com/office/drawing/2014/main" val="20000"/>
                    </a:ext>
                  </a:extLst>
                </a:gridCol>
              </a:tblGrid>
              <a:tr h="2553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Arial" charset="0"/>
                          <a:ea typeface="Times New Roman" pitchFamily="18" charset="0"/>
                          <a:cs typeface="Arial" charset="0"/>
                        </a:rPr>
                        <a:t>Hepatology Referral Criteria</a:t>
                      </a:r>
                    </a:p>
                  </a:txBody>
                  <a:tcPr marT="45724" marB="45724" horzOverflow="overflow">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lnTlToBr>
                      <a:noFill/>
                    </a:lnTlToBr>
                    <a:lnBlToTr>
                      <a:noFill/>
                    </a:lnBlToTr>
                    <a:solidFill>
                      <a:srgbClr val="FFCC99"/>
                    </a:solidFill>
                  </a:tcPr>
                </a:tc>
                <a:extLst>
                  <a:ext uri="{0D108BD9-81ED-4DB2-BD59-A6C34878D82A}">
                    <a16:rowId xmlns="" xmlns:a16="http://schemas.microsoft.com/office/drawing/2014/main" val="10000"/>
                  </a:ext>
                </a:extLst>
              </a:tr>
              <a:tr h="2264904">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a:ln>
                            <a:noFill/>
                          </a:ln>
                          <a:solidFill>
                            <a:srgbClr val="000000"/>
                          </a:solidFill>
                          <a:effectLst/>
                          <a:latin typeface="Arial" charset="0"/>
                          <a:ea typeface="Times New Roman" pitchFamily="18" charset="0"/>
                          <a:cs typeface="Arial" charset="0"/>
                        </a:rPr>
                        <a:t> </a:t>
                      </a:r>
                      <a:r>
                        <a:rPr kumimoji="0" lang="en-US" sz="1000" b="1" i="0" u="none" strike="noStrike" cap="none" normalizeH="0" baseline="0" dirty="0">
                          <a:ln>
                            <a:noFill/>
                          </a:ln>
                          <a:solidFill>
                            <a:srgbClr val="000000"/>
                          </a:solidFill>
                          <a:effectLst/>
                          <a:latin typeface="Arial" charset="0"/>
                          <a:ea typeface="Times New Roman" pitchFamily="18" charset="0"/>
                          <a:cs typeface="Arial" charset="0"/>
                        </a:rPr>
                        <a:t>Investigations suggest a cause </a:t>
                      </a:r>
                      <a:r>
                        <a:rPr kumimoji="0" lang="en-US" sz="1000" b="1" i="0" u="sng" strike="noStrike" cap="none" normalizeH="0" baseline="0" dirty="0">
                          <a:ln>
                            <a:noFill/>
                          </a:ln>
                          <a:solidFill>
                            <a:srgbClr val="000000"/>
                          </a:solidFill>
                          <a:effectLst/>
                          <a:latin typeface="Arial" charset="0"/>
                          <a:ea typeface="Times New Roman" pitchFamily="18" charset="0"/>
                          <a:cs typeface="Arial" charset="0"/>
                        </a:rPr>
                        <a:t>other</a:t>
                      </a:r>
                      <a:r>
                        <a:rPr kumimoji="0" lang="en-US" sz="1000" b="1" i="0" u="none" strike="noStrike" cap="none" normalizeH="0" baseline="0" dirty="0">
                          <a:ln>
                            <a:noFill/>
                          </a:ln>
                          <a:solidFill>
                            <a:srgbClr val="000000"/>
                          </a:solidFill>
                          <a:effectLst/>
                          <a:latin typeface="Arial" charset="0"/>
                          <a:ea typeface="Times New Roman" pitchFamily="18" charset="0"/>
                          <a:cs typeface="Arial" charset="0"/>
                        </a:rPr>
                        <a:t> than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Arial" charset="0"/>
                          <a:ea typeface="Times New Roman" pitchFamily="18" charset="0"/>
                          <a:cs typeface="Arial" charset="0"/>
                        </a:rPr>
                        <a:t>  alcohol or NAFLD</a:t>
                      </a:r>
                      <a:endParaRPr kumimoji="0" lang="en-US" sz="1000" b="0" i="0" u="none" strike="noStrike" cap="none" normalizeH="0" baseline="0" dirty="0">
                        <a:ln>
                          <a:noFill/>
                        </a:ln>
                        <a:solidFill>
                          <a:srgbClr val="000000"/>
                        </a:solidFill>
                        <a:effectLst/>
                        <a:latin typeface="Arial"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charset="0"/>
                          <a:ea typeface="Times New Roman" pitchFamily="18" charset="0"/>
                          <a:cs typeface="Arial" charset="0"/>
                        </a:rPr>
                        <a:t>(NB alcohol or NAFLD rarely cause ALT &gt; 300)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000000"/>
                        </a:solidFill>
                        <a:effectLst/>
                        <a:latin typeface="Arial"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a:ln>
                            <a:noFill/>
                          </a:ln>
                          <a:solidFill>
                            <a:srgbClr val="000000"/>
                          </a:solidFill>
                          <a:effectLst/>
                          <a:latin typeface="Arial" charset="0"/>
                          <a:ea typeface="Times New Roman" pitchFamily="18" charset="0"/>
                          <a:cs typeface="Arial" charset="0"/>
                        </a:rPr>
                        <a:t> </a:t>
                      </a:r>
                      <a:r>
                        <a:rPr kumimoji="0" lang="en-US" sz="1000" b="1" i="0" u="none" strike="noStrike" cap="none" normalizeH="0" baseline="0" dirty="0">
                          <a:ln>
                            <a:noFill/>
                          </a:ln>
                          <a:solidFill>
                            <a:srgbClr val="000000"/>
                          </a:solidFill>
                          <a:effectLst/>
                          <a:latin typeface="Arial" charset="0"/>
                          <a:ea typeface="Times New Roman" pitchFamily="18" charset="0"/>
                          <a:cs typeface="Arial" charset="0"/>
                        </a:rPr>
                        <a:t>Evidence of impaired liver synthetic function</a:t>
                      </a:r>
                      <a:r>
                        <a:rPr kumimoji="0" lang="en-US" sz="1000" b="0" i="0" u="none" strike="noStrike" cap="none" normalizeH="0" baseline="0" dirty="0">
                          <a:ln>
                            <a:noFill/>
                          </a:ln>
                          <a:solidFill>
                            <a:srgbClr val="000000"/>
                          </a:solidFill>
                          <a:effectLst/>
                          <a:latin typeface="Arial" charset="0"/>
                          <a:ea typeface="Times New Roman" pitchFamily="18"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charset="0"/>
                          <a:ea typeface="Times New Roman" pitchFamily="18" charset="0"/>
                          <a:cs typeface="Arial" charset="0"/>
                        </a:rPr>
                        <a:t>    ↑bilirubin (not due to Gilberts syndrome)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charset="0"/>
                          <a:ea typeface="Times New Roman" pitchFamily="18" charset="0"/>
                          <a:cs typeface="Arial" charset="0"/>
                        </a:rPr>
                        <a:t>    ↑ INR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charset="0"/>
                          <a:ea typeface="Times New Roman" pitchFamily="18" charset="0"/>
                          <a:cs typeface="Arial" charset="0"/>
                        </a:rPr>
                        <a:t>    ↓albumin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Arial"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a:ln>
                            <a:noFill/>
                          </a:ln>
                          <a:solidFill>
                            <a:srgbClr val="000000"/>
                          </a:solidFill>
                          <a:effectLst/>
                          <a:latin typeface="Arial" charset="0"/>
                          <a:ea typeface="Times New Roman" pitchFamily="18" charset="0"/>
                          <a:cs typeface="Arial" charset="0"/>
                        </a:rPr>
                        <a:t> </a:t>
                      </a:r>
                      <a:r>
                        <a:rPr kumimoji="0" lang="en-US" sz="1000" b="1" i="0" u="none" strike="noStrike" cap="none" normalizeH="0" baseline="0" dirty="0">
                          <a:ln>
                            <a:noFill/>
                          </a:ln>
                          <a:solidFill>
                            <a:srgbClr val="000000"/>
                          </a:solidFill>
                          <a:effectLst/>
                          <a:latin typeface="Arial" charset="0"/>
                          <a:ea typeface="Times New Roman" pitchFamily="18" charset="0"/>
                          <a:cs typeface="Arial" charset="0"/>
                        </a:rPr>
                        <a:t>Evidence of possible fibrosis or cirrhosis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charset="0"/>
                          <a:ea typeface="Times New Roman" pitchFamily="18" charset="0"/>
                          <a:cs typeface="Arial" charset="0"/>
                        </a:rPr>
                        <a:t>    Fibrosis 4 Score</a:t>
                      </a:r>
                      <a:r>
                        <a:rPr kumimoji="0" lang="en-US" sz="1000" b="0" i="0" u="none" strike="noStrike" cap="none" normalizeH="0" baseline="30000" dirty="0">
                          <a:ln>
                            <a:noFill/>
                          </a:ln>
                          <a:solidFill>
                            <a:srgbClr val="000000"/>
                          </a:solidFill>
                          <a:effectLst/>
                          <a:latin typeface="Arial" charset="0"/>
                          <a:ea typeface="Times New Roman" pitchFamily="18" charset="0"/>
                          <a:cs typeface="Arial" charset="0"/>
                        </a:rPr>
                        <a:t>4</a:t>
                      </a:r>
                      <a:r>
                        <a:rPr kumimoji="0" lang="en-US" sz="1000" b="0" i="0" u="none" strike="noStrike" cap="none" normalizeH="0" baseline="0" dirty="0">
                          <a:ln>
                            <a:noFill/>
                          </a:ln>
                          <a:solidFill>
                            <a:srgbClr val="000000"/>
                          </a:solidFill>
                          <a:effectLst/>
                          <a:latin typeface="Arial" charset="0"/>
                          <a:ea typeface="Times New Roman" pitchFamily="18" charset="0"/>
                          <a:cs typeface="Arial" charset="0"/>
                        </a:rPr>
                        <a:t> &gt; 1.3 (age </a:t>
                      </a:r>
                      <a:r>
                        <a:rPr kumimoji="0" lang="en-US" sz="1000" b="0" i="0" u="sng" strike="noStrike" cap="none" normalizeH="0" baseline="0" dirty="0">
                          <a:ln>
                            <a:noFill/>
                          </a:ln>
                          <a:solidFill>
                            <a:srgbClr val="000000"/>
                          </a:solidFill>
                          <a:effectLst/>
                          <a:latin typeface="Arial" charset="0"/>
                          <a:ea typeface="Times New Roman" pitchFamily="18" charset="0"/>
                          <a:cs typeface="Arial" charset="0"/>
                        </a:rPr>
                        <a:t>&lt;</a:t>
                      </a:r>
                      <a:r>
                        <a:rPr kumimoji="0" lang="en-US" sz="1000" b="0" i="0" u="none" strike="noStrike" cap="none" normalizeH="0" baseline="0" dirty="0">
                          <a:ln>
                            <a:noFill/>
                          </a:ln>
                          <a:solidFill>
                            <a:srgbClr val="000000"/>
                          </a:solidFill>
                          <a:effectLst/>
                          <a:latin typeface="Arial" charset="0"/>
                          <a:ea typeface="Times New Roman" pitchFamily="18" charset="0"/>
                          <a:cs typeface="Arial" charset="0"/>
                        </a:rPr>
                        <a:t>65) or &gt;2.0 (age&gt;65)</a:t>
                      </a:r>
                      <a:endParaRPr kumimoji="0" lang="en-US" sz="1000" b="0" i="0" u="sng" strike="noStrike" cap="none" normalizeH="0" baseline="0" dirty="0">
                        <a:ln>
                          <a:noFill/>
                        </a:ln>
                        <a:solidFill>
                          <a:srgbClr val="000000"/>
                        </a:solidFill>
                        <a:effectLst/>
                        <a:latin typeface="Arial"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charset="0"/>
                          <a:ea typeface="Times New Roman" pitchFamily="18" charset="0"/>
                          <a:cs typeface="Arial" charset="0"/>
                        </a:rPr>
                        <a:t>    Platelets &lt; 150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charset="0"/>
                          <a:ea typeface="Times New Roman" pitchFamily="18"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000" b="0" i="0" u="none" strike="noStrike" cap="none" normalizeH="0" baseline="0" dirty="0">
                          <a:ln>
                            <a:noFill/>
                          </a:ln>
                          <a:solidFill>
                            <a:srgbClr val="000000"/>
                          </a:solidFill>
                          <a:effectLst/>
                          <a:latin typeface="Arial" charset="0"/>
                          <a:ea typeface="Times New Roman" pitchFamily="18" charset="0"/>
                          <a:cs typeface="Arial" charset="0"/>
                        </a:rPr>
                        <a:t> </a:t>
                      </a:r>
                      <a:r>
                        <a:rPr kumimoji="0" lang="en-US" sz="1000" b="1" i="0" u="none" strike="noStrike" cap="none" normalizeH="0" baseline="0" dirty="0">
                          <a:ln>
                            <a:noFill/>
                          </a:ln>
                          <a:solidFill>
                            <a:srgbClr val="000000"/>
                          </a:solidFill>
                          <a:effectLst/>
                          <a:latin typeface="Arial" charset="0"/>
                          <a:ea typeface="Times New Roman" pitchFamily="18" charset="0"/>
                          <a:cs typeface="Arial" charset="0"/>
                        </a:rPr>
                        <a:t>Diagnosis or management still uncertain</a:t>
                      </a:r>
                    </a:p>
                  </a:txBody>
                  <a:tcPr marT="45724" marB="45724" horzOverflow="overflow">
                    <a:lnL w="12700" cap="flat" cmpd="sng" algn="ctr">
                      <a:solidFill>
                        <a:srgbClr val="CC0000"/>
                      </a:solidFill>
                      <a:prstDash val="solid"/>
                      <a:round/>
                      <a:headEnd type="none" w="med" len="med"/>
                      <a:tailEnd type="none" w="med" len="med"/>
                    </a:lnL>
                    <a:lnR w="12700" cap="flat" cmpd="sng" algn="ctr">
                      <a:solidFill>
                        <a:srgbClr val="CC0000"/>
                      </a:solidFill>
                      <a:prstDash val="solid"/>
                      <a:round/>
                      <a:headEnd type="none" w="med" len="med"/>
                      <a:tailEnd type="none" w="med" len="med"/>
                    </a:lnR>
                    <a:lnT w="12700" cap="flat" cmpd="sng" algn="ctr">
                      <a:solidFill>
                        <a:srgbClr val="CC0000"/>
                      </a:solidFill>
                      <a:prstDash val="solid"/>
                      <a:round/>
                      <a:headEnd type="none" w="med" len="med"/>
                      <a:tailEnd type="none" w="med" len="med"/>
                    </a:lnT>
                    <a:lnB w="12700" cap="flat" cmpd="sng" algn="ctr">
                      <a:solidFill>
                        <a:srgbClr val="CC0000"/>
                      </a:solidFill>
                      <a:prstDash val="solid"/>
                      <a:round/>
                      <a:headEnd type="none" w="med" len="med"/>
                      <a:tailEnd type="none" w="med" len="med"/>
                    </a:lnB>
                    <a:lnTlToBr>
                      <a:noFill/>
                    </a:lnTlToBr>
                    <a:lnBlToTr>
                      <a:noFill/>
                    </a:lnBlToTr>
                    <a:solidFill>
                      <a:srgbClr val="FFCC99"/>
                    </a:solidFill>
                  </a:tcPr>
                </a:tc>
                <a:extLst>
                  <a:ext uri="{0D108BD9-81ED-4DB2-BD59-A6C34878D82A}">
                    <a16:rowId xmlns="" xmlns:a16="http://schemas.microsoft.com/office/drawing/2014/main" val="10001"/>
                  </a:ext>
                </a:extLst>
              </a:tr>
            </a:tbl>
          </a:graphicData>
        </a:graphic>
      </p:graphicFrame>
      <p:sp>
        <p:nvSpPr>
          <p:cNvPr id="6" name="_s2055"/>
          <p:cNvSpPr>
            <a:spLocks noChangeArrowheads="1"/>
          </p:cNvSpPr>
          <p:nvPr/>
        </p:nvSpPr>
        <p:spPr bwMode="auto">
          <a:xfrm>
            <a:off x="611560" y="3573016"/>
            <a:ext cx="2735262" cy="1559921"/>
          </a:xfrm>
          <a:prstGeom prst="roundRect">
            <a:avLst>
              <a:gd name="adj" fmla="val 16667"/>
            </a:avLst>
          </a:prstGeom>
          <a:solidFill>
            <a:srgbClr val="FFCC99"/>
          </a:solidFill>
          <a:ln w="9525">
            <a:solidFill>
              <a:srgbClr val="FF0000"/>
            </a:solidFill>
            <a:round/>
            <a:headEnd/>
            <a:tailEnd/>
          </a:ln>
        </p:spPr>
        <p:txBody>
          <a:bodyPr lIns="0" tIns="0" rIns="0" bIns="0" anchor="ctr"/>
          <a:lstStyle/>
          <a:p>
            <a:pPr algn="ctr" eaLnBrk="1" hangingPunct="1">
              <a:tabLst>
                <a:tab pos="114300" algn="l"/>
              </a:tabLst>
            </a:pPr>
            <a:r>
              <a:rPr lang="en-GB" altLang="en-US" sz="1100" b="1" dirty="0">
                <a:latin typeface="Arial" pitchFamily="34" charset="0"/>
                <a:ea typeface="Times New Roman" pitchFamily="18" charset="0"/>
                <a:cs typeface="Arial" pitchFamily="34" charset="0"/>
              </a:rPr>
              <a:t>Refer to Hepatology if </a:t>
            </a:r>
            <a:r>
              <a:rPr lang="en-GB" altLang="en-US" sz="1100" b="1" u="sng" dirty="0">
                <a:latin typeface="Arial" pitchFamily="34" charset="0"/>
                <a:ea typeface="Times New Roman" pitchFamily="18" charset="0"/>
                <a:cs typeface="Arial" pitchFamily="34" charset="0"/>
              </a:rPr>
              <a:t>any</a:t>
            </a:r>
            <a:r>
              <a:rPr lang="en-GB" altLang="en-US" sz="1100" b="1" dirty="0">
                <a:latin typeface="Arial" pitchFamily="34" charset="0"/>
                <a:ea typeface="Times New Roman" pitchFamily="18" charset="0"/>
                <a:cs typeface="Arial" pitchFamily="34" charset="0"/>
              </a:rPr>
              <a:t> of the referral criteria are met</a:t>
            </a:r>
          </a:p>
          <a:p>
            <a:pPr algn="ctr" eaLnBrk="1" hangingPunct="1">
              <a:tabLst>
                <a:tab pos="114300" algn="l"/>
              </a:tabLst>
            </a:pPr>
            <a:endParaRPr lang="en-GB" altLang="en-US" sz="1100" b="1" dirty="0">
              <a:latin typeface="Arial" pitchFamily="34" charset="0"/>
              <a:ea typeface="Times New Roman" pitchFamily="18" charset="0"/>
              <a:cs typeface="Arial" pitchFamily="34" charset="0"/>
            </a:endParaRPr>
          </a:p>
          <a:p>
            <a:pPr eaLnBrk="1" hangingPunct="1">
              <a:tabLst>
                <a:tab pos="114300" algn="l"/>
              </a:tabLst>
            </a:pPr>
            <a:r>
              <a:rPr lang="en-GB" altLang="en-US" sz="1100" dirty="0">
                <a:latin typeface="Arial" pitchFamily="34" charset="0"/>
                <a:ea typeface="Times New Roman" pitchFamily="18" charset="0"/>
                <a:cs typeface="Arial" pitchFamily="34" charset="0"/>
              </a:rPr>
              <a:t>Request an upper abdominal ultrasound scan for all secondary care referrals</a:t>
            </a:r>
          </a:p>
          <a:p>
            <a:pPr eaLnBrk="1" hangingPunct="1">
              <a:tabLst>
                <a:tab pos="114300" algn="l"/>
              </a:tabLst>
            </a:pPr>
            <a:endParaRPr lang="en-GB" altLang="en-US" sz="1100" dirty="0">
              <a:latin typeface="Arial" pitchFamily="34" charset="0"/>
              <a:ea typeface="Times New Roman" pitchFamily="18" charset="0"/>
              <a:cs typeface="Arial" pitchFamily="34" charset="0"/>
            </a:endParaRPr>
          </a:p>
          <a:p>
            <a:pPr eaLnBrk="1" hangingPunct="1">
              <a:tabLst>
                <a:tab pos="114300" algn="l"/>
              </a:tabLst>
            </a:pPr>
            <a:r>
              <a:rPr lang="en-GB" altLang="en-US" sz="1100" dirty="0">
                <a:latin typeface="Arial" pitchFamily="34" charset="0"/>
                <a:ea typeface="Times New Roman" pitchFamily="18" charset="0"/>
                <a:cs typeface="Arial" pitchFamily="34" charset="0"/>
              </a:rPr>
              <a:t>Use </a:t>
            </a:r>
            <a:r>
              <a:rPr lang="en-GB" altLang="en-US" sz="1100" u="sng" dirty="0">
                <a:latin typeface="Arial" pitchFamily="34" charset="0"/>
                <a:ea typeface="Times New Roman" pitchFamily="18" charset="0"/>
                <a:cs typeface="Arial" pitchFamily="34" charset="0"/>
              </a:rPr>
              <a:t>Hepatology (Liver Medicine) at RIE </a:t>
            </a:r>
            <a:r>
              <a:rPr lang="en-GB" altLang="en-US" sz="1100" dirty="0">
                <a:latin typeface="Arial" pitchFamily="34" charset="0"/>
                <a:ea typeface="Times New Roman" pitchFamily="18" charset="0"/>
                <a:cs typeface="Arial" pitchFamily="34" charset="0"/>
              </a:rPr>
              <a:t>via SCI Gateway: please also use for hepatology advice</a:t>
            </a:r>
            <a:endParaRPr lang="en-GB" altLang="en-US" sz="1000" dirty="0">
              <a:latin typeface="Arial" pitchFamily="34" charset="0"/>
              <a:ea typeface="Times New Roman" pitchFamily="18" charset="0"/>
              <a:cs typeface="Arial" pitchFamily="34" charset="0"/>
            </a:endParaRPr>
          </a:p>
        </p:txBody>
      </p:sp>
      <p:sp>
        <p:nvSpPr>
          <p:cNvPr id="7" name="_s2056"/>
          <p:cNvSpPr>
            <a:spLocks noChangeArrowheads="1"/>
          </p:cNvSpPr>
          <p:nvPr/>
        </p:nvSpPr>
        <p:spPr bwMode="auto">
          <a:xfrm>
            <a:off x="395536" y="5445224"/>
            <a:ext cx="3393132" cy="1152128"/>
          </a:xfrm>
          <a:prstGeom prst="roundRect">
            <a:avLst>
              <a:gd name="adj" fmla="val 16667"/>
            </a:avLst>
          </a:prstGeom>
          <a:solidFill>
            <a:srgbClr val="FFFFFF"/>
          </a:solidFill>
          <a:ln w="9525">
            <a:solidFill>
              <a:srgbClr val="FF0000"/>
            </a:solidFill>
            <a:round/>
            <a:headEnd/>
            <a:tailEnd/>
          </a:ln>
        </p:spPr>
        <p:txBody>
          <a:bodyPr lIns="0" tIns="0" rIns="0" bIns="0" anchor="ctr"/>
          <a:lstStyle/>
          <a:p>
            <a:pPr algn="ctr" eaLnBrk="1" hangingPunct="1">
              <a:tabLst>
                <a:tab pos="114300" algn="l"/>
                <a:tab pos="571500" algn="l"/>
              </a:tabLst>
            </a:pPr>
            <a:endParaRPr lang="en-GB" altLang="en-US" sz="200" b="1" dirty="0">
              <a:latin typeface="Arial" pitchFamily="34" charset="0"/>
              <a:ea typeface="Times New Roman" pitchFamily="18" charset="0"/>
              <a:cs typeface="Arial" pitchFamily="34" charset="0"/>
            </a:endParaRPr>
          </a:p>
          <a:p>
            <a:pPr algn="ctr" eaLnBrk="1" hangingPunct="1">
              <a:tabLst>
                <a:tab pos="114300" algn="l"/>
                <a:tab pos="571500" algn="l"/>
              </a:tabLst>
            </a:pPr>
            <a:r>
              <a:rPr lang="en-GB" altLang="en-US" sz="1100" b="1" dirty="0">
                <a:latin typeface="Arial" pitchFamily="34" charset="0"/>
                <a:ea typeface="Times New Roman" pitchFamily="18" charset="0"/>
                <a:cs typeface="Arial" pitchFamily="34" charset="0"/>
              </a:rPr>
              <a:t>If the referral criteria have </a:t>
            </a:r>
            <a:r>
              <a:rPr lang="en-GB" altLang="en-US" sz="1100" b="1" u="sng" dirty="0">
                <a:latin typeface="Arial" pitchFamily="34" charset="0"/>
                <a:ea typeface="Times New Roman" pitchFamily="18" charset="0"/>
                <a:cs typeface="Arial" pitchFamily="34" charset="0"/>
              </a:rPr>
              <a:t>not</a:t>
            </a:r>
            <a:r>
              <a:rPr lang="en-GB" altLang="en-US" sz="1100" b="1" dirty="0">
                <a:latin typeface="Arial" pitchFamily="34" charset="0"/>
                <a:ea typeface="Times New Roman" pitchFamily="18" charset="0"/>
                <a:cs typeface="Arial" pitchFamily="34" charset="0"/>
              </a:rPr>
              <a:t> been met:</a:t>
            </a:r>
          </a:p>
          <a:p>
            <a:pPr algn="ctr" eaLnBrk="1" hangingPunct="1">
              <a:tabLst>
                <a:tab pos="114300" algn="l"/>
                <a:tab pos="571500" algn="l"/>
              </a:tabLst>
            </a:pPr>
            <a:endParaRPr lang="en-GB" altLang="en-US" sz="600" b="1" u="sng" dirty="0">
              <a:latin typeface="Arial" pitchFamily="34" charset="0"/>
              <a:ea typeface="Times New Roman" pitchFamily="18" charset="0"/>
              <a:cs typeface="Arial" pitchFamily="34" charset="0"/>
            </a:endParaRPr>
          </a:p>
          <a:p>
            <a:pPr>
              <a:buFont typeface="Wingdings" pitchFamily="2" charset="2"/>
              <a:buChar char="§"/>
              <a:tabLst>
                <a:tab pos="114300" algn="l"/>
                <a:tab pos="571500" algn="l"/>
              </a:tabLst>
            </a:pPr>
            <a:r>
              <a:rPr lang="en-GB" altLang="en-US" sz="1000" dirty="0">
                <a:latin typeface="Arial" pitchFamily="34" charset="0"/>
                <a:ea typeface="Times New Roman" pitchFamily="18" charset="0"/>
                <a:cs typeface="Arial" pitchFamily="34" charset="0"/>
              </a:rPr>
              <a:t> </a:t>
            </a:r>
            <a:r>
              <a:rPr lang="en-GB" altLang="en-US" sz="1000" dirty="0" smtClean="0">
                <a:latin typeface="Arial" pitchFamily="34" charset="0"/>
                <a:ea typeface="Times New Roman" pitchFamily="18" charset="0"/>
                <a:cs typeface="Arial" pitchFamily="34" charset="0"/>
              </a:rPr>
              <a:t>Request </a:t>
            </a:r>
            <a:r>
              <a:rPr lang="en-GB" altLang="en-US" sz="1000" dirty="0">
                <a:latin typeface="Arial" pitchFamily="34" charset="0"/>
                <a:ea typeface="Times New Roman" pitchFamily="18" charset="0"/>
                <a:cs typeface="Arial" pitchFamily="34" charset="0"/>
              </a:rPr>
              <a:t>an abdominal ultrasound only if aged </a:t>
            </a:r>
            <a:r>
              <a:rPr lang="en-GB" altLang="en-US" sz="1000" u="sng" dirty="0">
                <a:latin typeface="Arial" pitchFamily="34" charset="0"/>
                <a:ea typeface="Times New Roman" pitchFamily="18" charset="0"/>
                <a:cs typeface="Arial" pitchFamily="34" charset="0"/>
              </a:rPr>
              <a:t>&gt;</a:t>
            </a:r>
            <a:r>
              <a:rPr lang="en-GB" altLang="en-US" sz="1000" dirty="0">
                <a:latin typeface="Arial" pitchFamily="34" charset="0"/>
                <a:ea typeface="Times New Roman" pitchFamily="18" charset="0"/>
                <a:cs typeface="Arial" pitchFamily="34" charset="0"/>
              </a:rPr>
              <a:t> 65</a:t>
            </a:r>
          </a:p>
          <a:p>
            <a:pPr>
              <a:tabLst>
                <a:tab pos="114300" algn="l"/>
                <a:tab pos="571500" algn="l"/>
              </a:tabLst>
            </a:pPr>
            <a:endParaRPr lang="en-GB" altLang="en-US" sz="600" dirty="0">
              <a:latin typeface="Arial" pitchFamily="34" charset="0"/>
              <a:ea typeface="Times New Roman" pitchFamily="18" charset="0"/>
              <a:cs typeface="Arial" pitchFamily="34" charset="0"/>
            </a:endParaRPr>
          </a:p>
          <a:p>
            <a:pPr>
              <a:buFont typeface="Wingdings" pitchFamily="2" charset="2"/>
              <a:buChar char="§"/>
              <a:tabLst>
                <a:tab pos="114300" algn="l"/>
                <a:tab pos="571500" algn="l"/>
              </a:tabLst>
            </a:pPr>
            <a:r>
              <a:rPr lang="en-GB" altLang="en-US" sz="1000" dirty="0">
                <a:latin typeface="Arial" pitchFamily="34" charset="0"/>
                <a:ea typeface="Times New Roman" pitchFamily="18" charset="0"/>
                <a:cs typeface="Arial" pitchFamily="34" charset="0"/>
              </a:rPr>
              <a:t>The abnormal LFTs are likely to be due to NAFLD or alcohol without cirrhosis</a:t>
            </a:r>
          </a:p>
          <a:p>
            <a:pPr>
              <a:buFont typeface="Wingdings" pitchFamily="2" charset="2"/>
              <a:buNone/>
              <a:tabLst>
                <a:tab pos="114300" algn="l"/>
                <a:tab pos="571500" algn="l"/>
              </a:tabLst>
            </a:pPr>
            <a:endParaRPr lang="en-GB" altLang="en-US" sz="500" dirty="0">
              <a:latin typeface="Arial" pitchFamily="34" charset="0"/>
              <a:ea typeface="Times New Roman" pitchFamily="18" charset="0"/>
              <a:cs typeface="Arial" pitchFamily="34" charset="0"/>
            </a:endParaRPr>
          </a:p>
          <a:p>
            <a:pPr algn="just" eaLnBrk="1" hangingPunct="1">
              <a:buFont typeface="Wingdings" pitchFamily="2" charset="2"/>
              <a:buChar char="§"/>
              <a:tabLst>
                <a:tab pos="114300" algn="l"/>
                <a:tab pos="571500" algn="l"/>
              </a:tabLst>
            </a:pPr>
            <a:r>
              <a:rPr lang="en-GB" altLang="en-US" sz="1000" dirty="0">
                <a:latin typeface="Arial" pitchFamily="34" charset="0"/>
                <a:ea typeface="Times New Roman" pitchFamily="18" charset="0"/>
                <a:cs typeface="Arial" pitchFamily="34" charset="0"/>
              </a:rPr>
              <a:t> </a:t>
            </a:r>
            <a:r>
              <a:rPr lang="en-GB" altLang="en-US" sz="1000" b="1" u="sng" dirty="0">
                <a:solidFill>
                  <a:srgbClr val="FF0000"/>
                </a:solidFill>
                <a:latin typeface="Arial" pitchFamily="34" charset="0"/>
                <a:ea typeface="Times New Roman" pitchFamily="18" charset="0"/>
                <a:cs typeface="Arial" pitchFamily="34" charset="0"/>
              </a:rPr>
              <a:t>For management of NAFLD see guidance on </a:t>
            </a:r>
            <a:r>
              <a:rPr lang="en-GB" altLang="en-US" sz="1000" b="1" u="sng" dirty="0" err="1">
                <a:solidFill>
                  <a:srgbClr val="FF0000"/>
                </a:solidFill>
                <a:latin typeface="Arial" pitchFamily="34" charset="0"/>
                <a:ea typeface="Times New Roman" pitchFamily="18" charset="0"/>
                <a:cs typeface="Arial" pitchFamily="34" charset="0"/>
              </a:rPr>
              <a:t>RefHelp</a:t>
            </a:r>
            <a:endParaRPr lang="en-GB" altLang="en-US" sz="1000" b="1" u="sng" dirty="0">
              <a:solidFill>
                <a:srgbClr val="FF0000"/>
              </a:solidFill>
              <a:latin typeface="Arial" pitchFamily="34" charset="0"/>
              <a:ea typeface="Times New Roman" pitchFamily="18" charset="0"/>
              <a:cs typeface="Arial" pitchFamily="34" charset="0"/>
            </a:endParaRPr>
          </a:p>
        </p:txBody>
      </p:sp>
      <p:pic>
        <p:nvPicPr>
          <p:cNvPr id="1026" name="Picture 2"/>
          <p:cNvPicPr>
            <a:picLocks noChangeAspect="1" noChangeArrowheads="1"/>
          </p:cNvPicPr>
          <p:nvPr/>
        </p:nvPicPr>
        <p:blipFill>
          <a:blip r:embed="rId2" cstate="print"/>
          <a:srcRect l="39710" t="44099" r="47238" b="36301"/>
          <a:stretch>
            <a:fillRect/>
          </a:stretch>
        </p:blipFill>
        <p:spPr bwMode="auto">
          <a:xfrm>
            <a:off x="4788024" y="5013176"/>
            <a:ext cx="936104" cy="790676"/>
          </a:xfrm>
          <a:prstGeom prst="rect">
            <a:avLst/>
          </a:prstGeom>
          <a:noFill/>
          <a:ln w="9525">
            <a:noFill/>
            <a:miter lim="800000"/>
            <a:headEnd/>
            <a:tailEnd/>
          </a:ln>
        </p:spPr>
      </p:pic>
      <p:sp>
        <p:nvSpPr>
          <p:cNvPr id="10" name="TextBox 9"/>
          <p:cNvSpPr txBox="1"/>
          <p:nvPr/>
        </p:nvSpPr>
        <p:spPr>
          <a:xfrm>
            <a:off x="4788024" y="5877272"/>
            <a:ext cx="2016224" cy="246221"/>
          </a:xfrm>
          <a:prstGeom prst="rect">
            <a:avLst/>
          </a:prstGeom>
          <a:noFill/>
        </p:spPr>
        <p:txBody>
          <a:bodyPr wrap="square" rtlCol="0">
            <a:spAutoFit/>
          </a:bodyPr>
          <a:lstStyle/>
          <a:p>
            <a:r>
              <a:rPr lang="en-GB" sz="1000" b="1" u="sng" dirty="0" smtClean="0">
                <a:solidFill>
                  <a:srgbClr val="FF0000"/>
                </a:solidFill>
                <a:latin typeface="Arial" pitchFamily="34" charset="0"/>
                <a:cs typeface="Arial" pitchFamily="34" charset="0"/>
              </a:rPr>
              <a:t>Guidance to be updated!</a:t>
            </a:r>
            <a:endParaRPr lang="en-GB" dirty="0"/>
          </a:p>
        </p:txBody>
      </p:sp>
      <p:cxnSp>
        <p:nvCxnSpPr>
          <p:cNvPr id="12" name="Straight Arrow Connector 11"/>
          <p:cNvCxnSpPr/>
          <p:nvPr/>
        </p:nvCxnSpPr>
        <p:spPr>
          <a:xfrm>
            <a:off x="3779912" y="6021288"/>
            <a:ext cx="79208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067944" y="836712"/>
            <a:ext cx="3167906" cy="3785652"/>
          </a:xfrm>
          <a:prstGeom prst="rect">
            <a:avLst/>
          </a:prstGeom>
          <a:noFill/>
        </p:spPr>
        <p:txBody>
          <a:bodyPr wrap="square" rtlCol="0">
            <a:spAutoFit/>
          </a:bodyPr>
          <a:lstStyle/>
          <a:p>
            <a:pPr algn="ctr" eaLnBrk="1" hangingPunct="1">
              <a:defRPr/>
            </a:pPr>
            <a:r>
              <a:rPr lang="en-GB" sz="900" b="1" dirty="0">
                <a:solidFill>
                  <a:srgbClr val="FF0000"/>
                </a:solidFill>
                <a:latin typeface="Arial" pitchFamily="34" charset="0"/>
                <a:cs typeface="Arial" pitchFamily="34" charset="0"/>
              </a:rPr>
              <a:t>Notes</a:t>
            </a:r>
          </a:p>
          <a:p>
            <a:pPr eaLnBrk="1" hangingPunct="1">
              <a:defRPr/>
            </a:pPr>
            <a:r>
              <a:rPr lang="en-GB" sz="900" dirty="0">
                <a:solidFill>
                  <a:srgbClr val="FF0000"/>
                </a:solidFill>
                <a:latin typeface="Arial" pitchFamily="34" charset="0"/>
                <a:cs typeface="Arial" pitchFamily="34" charset="0"/>
              </a:rPr>
              <a:t>1 </a:t>
            </a:r>
            <a:r>
              <a:rPr lang="en-GB" sz="900" dirty="0">
                <a:latin typeface="Arial" pitchFamily="34" charset="0"/>
                <a:cs typeface="Arial" pitchFamily="34" charset="0"/>
              </a:rPr>
              <a:t>This guideline is for patients who are </a:t>
            </a:r>
            <a:r>
              <a:rPr lang="en-GB" sz="900" u="sng" dirty="0">
                <a:latin typeface="Arial" pitchFamily="34" charset="0"/>
                <a:cs typeface="Arial" pitchFamily="34" charset="0"/>
              </a:rPr>
              <a:t>asymptomatic</a:t>
            </a:r>
            <a:r>
              <a:rPr lang="en-GB" sz="900" dirty="0">
                <a:latin typeface="Arial" pitchFamily="34" charset="0"/>
                <a:cs typeface="Arial" pitchFamily="34" charset="0"/>
              </a:rPr>
              <a:t> with persistently deranged LFTs</a:t>
            </a:r>
            <a:r>
              <a:rPr lang="en-GB" sz="900" b="1" dirty="0">
                <a:solidFill>
                  <a:schemeClr val="accent1"/>
                </a:solidFill>
                <a:latin typeface="Arial" pitchFamily="34" charset="0"/>
                <a:cs typeface="Arial" pitchFamily="34" charset="0"/>
              </a:rPr>
              <a:t>. If acute hepatitis is suspected, request the acute hepatitis panel which adds hepatitis A, Hepatitis E, CMV and EBV.</a:t>
            </a:r>
          </a:p>
          <a:p>
            <a:pPr eaLnBrk="1" hangingPunct="1">
              <a:defRPr/>
            </a:pPr>
            <a:endParaRPr lang="en-GB" sz="500" dirty="0">
              <a:latin typeface="Arial" pitchFamily="34" charset="0"/>
              <a:cs typeface="Arial" pitchFamily="34" charset="0"/>
            </a:endParaRPr>
          </a:p>
          <a:p>
            <a:pPr eaLnBrk="1" hangingPunct="1">
              <a:defRPr/>
            </a:pPr>
            <a:r>
              <a:rPr lang="en-GB" altLang="en-US" sz="900" dirty="0">
                <a:solidFill>
                  <a:srgbClr val="FF0000"/>
                </a:solidFill>
                <a:latin typeface="Arial" pitchFamily="34" charset="0"/>
                <a:ea typeface="Times New Roman" pitchFamily="18" charset="0"/>
                <a:cs typeface="Arial" pitchFamily="34" charset="0"/>
              </a:rPr>
              <a:t>2</a:t>
            </a:r>
            <a:r>
              <a:rPr lang="en-GB" altLang="en-US" sz="900" dirty="0">
                <a:latin typeface="Arial" pitchFamily="34" charset="0"/>
                <a:ea typeface="Times New Roman" pitchFamily="18" charset="0"/>
                <a:cs typeface="Arial" pitchFamily="34" charset="0"/>
              </a:rPr>
              <a:t> The diagnostic yield for abdominal ultrasound in patients &lt; 65 with no symptoms and only abnormal liver enzymes is extremely low</a:t>
            </a:r>
          </a:p>
          <a:p>
            <a:pPr eaLnBrk="1" hangingPunct="1">
              <a:defRPr/>
            </a:pPr>
            <a:endParaRPr lang="en-GB" sz="500" dirty="0">
              <a:latin typeface="Arial" pitchFamily="34" charset="0"/>
              <a:cs typeface="Arial" pitchFamily="34" charset="0"/>
            </a:endParaRPr>
          </a:p>
          <a:p>
            <a:pPr lvl="0" eaLnBrk="1" hangingPunct="1">
              <a:defRPr/>
            </a:pPr>
            <a:r>
              <a:rPr lang="en-GB" altLang="en-US" sz="900" dirty="0">
                <a:solidFill>
                  <a:srgbClr val="FF0000"/>
                </a:solidFill>
                <a:latin typeface="Arial" pitchFamily="34" charset="0"/>
                <a:ea typeface="Times New Roman" panose="02020603050405020304" pitchFamily="18" charset="0"/>
                <a:cs typeface="Arial" pitchFamily="34" charset="0"/>
              </a:rPr>
              <a:t>3 </a:t>
            </a:r>
            <a:r>
              <a:rPr lang="en-GB" altLang="en-US" sz="900" dirty="0">
                <a:solidFill>
                  <a:srgbClr val="000000"/>
                </a:solidFill>
                <a:latin typeface="Arial" pitchFamily="34" charset="0"/>
                <a:ea typeface="Times New Roman" panose="02020603050405020304" pitchFamily="18" charset="0"/>
                <a:cs typeface="Arial" pitchFamily="34" charset="0"/>
              </a:rPr>
              <a:t>Iron studies (iron, transferrin and transferrin saturations) to assess for iron overload can be carried out on a non-fasted sample but if iron or </a:t>
            </a:r>
            <a:r>
              <a:rPr lang="en-GB" altLang="en-US" sz="900" dirty="0" err="1">
                <a:solidFill>
                  <a:srgbClr val="000000"/>
                </a:solidFill>
                <a:latin typeface="Arial" pitchFamily="34" charset="0"/>
                <a:ea typeface="Times New Roman" panose="02020603050405020304" pitchFamily="18" charset="0"/>
                <a:cs typeface="Arial" pitchFamily="34" charset="0"/>
              </a:rPr>
              <a:t>Tsat</a:t>
            </a:r>
            <a:r>
              <a:rPr lang="en-GB" altLang="en-US" sz="900" dirty="0">
                <a:solidFill>
                  <a:srgbClr val="000000"/>
                </a:solidFill>
                <a:latin typeface="Arial" pitchFamily="34" charset="0"/>
                <a:ea typeface="Times New Roman" panose="02020603050405020304" pitchFamily="18" charset="0"/>
                <a:cs typeface="Arial" pitchFamily="34" charset="0"/>
              </a:rPr>
              <a:t> raised then iron studies should be repeated on a fasting sample to confirm</a:t>
            </a:r>
            <a:r>
              <a:rPr lang="en-GB" altLang="en-US" sz="900" dirty="0">
                <a:solidFill>
                  <a:schemeClr val="accent1"/>
                </a:solidFill>
                <a:latin typeface="Arial" pitchFamily="34" charset="0"/>
                <a:ea typeface="Times New Roman" panose="02020603050405020304" pitchFamily="18" charset="0"/>
                <a:cs typeface="Arial" pitchFamily="34" charset="0"/>
              </a:rPr>
              <a:t>.  </a:t>
            </a:r>
            <a:r>
              <a:rPr lang="en-GB" altLang="en-US" sz="900" b="1" dirty="0">
                <a:solidFill>
                  <a:schemeClr val="accent1"/>
                </a:solidFill>
                <a:latin typeface="Arial" pitchFamily="34" charset="0"/>
                <a:ea typeface="Times New Roman" panose="02020603050405020304" pitchFamily="18" charset="0"/>
                <a:cs typeface="Arial" pitchFamily="34" charset="0"/>
              </a:rPr>
              <a:t>If confirmed, elevated </a:t>
            </a:r>
            <a:r>
              <a:rPr lang="en-GB" altLang="en-US" sz="900" b="1" dirty="0" err="1">
                <a:solidFill>
                  <a:schemeClr val="accent1"/>
                </a:solidFill>
                <a:latin typeface="Arial" pitchFamily="34" charset="0"/>
                <a:ea typeface="Times New Roman" panose="02020603050405020304" pitchFamily="18" charset="0"/>
                <a:cs typeface="Arial" pitchFamily="34" charset="0"/>
              </a:rPr>
              <a:t>Tsats</a:t>
            </a:r>
            <a:r>
              <a:rPr lang="en-GB" altLang="en-US" sz="900" b="1" dirty="0">
                <a:solidFill>
                  <a:schemeClr val="accent1"/>
                </a:solidFill>
                <a:latin typeface="Arial" pitchFamily="34" charset="0"/>
                <a:ea typeface="Times New Roman" panose="02020603050405020304" pitchFamily="18" charset="0"/>
                <a:cs typeface="Arial" pitchFamily="34" charset="0"/>
              </a:rPr>
              <a:t> (&gt;</a:t>
            </a:r>
            <a:r>
              <a:rPr lang="en-GB" altLang="en-US" sz="900" b="1" dirty="0" smtClean="0">
                <a:solidFill>
                  <a:schemeClr val="accent1"/>
                </a:solidFill>
                <a:latin typeface="Arial" pitchFamily="34" charset="0"/>
                <a:ea typeface="Times New Roman" panose="02020603050405020304" pitchFamily="18" charset="0"/>
                <a:cs typeface="Arial" pitchFamily="34" charset="0"/>
              </a:rPr>
              <a:t>45% </a:t>
            </a:r>
            <a:r>
              <a:rPr lang="en-GB" altLang="en-US" sz="900" b="1" dirty="0">
                <a:solidFill>
                  <a:schemeClr val="accent1"/>
                </a:solidFill>
                <a:latin typeface="Arial" pitchFamily="34" charset="0"/>
                <a:ea typeface="Times New Roman" panose="02020603050405020304" pitchFamily="18" charset="0"/>
                <a:cs typeface="Arial" pitchFamily="34" charset="0"/>
              </a:rPr>
              <a:t>F, &gt;50% M) suggest possible haemochromatosis and genotyping should be arranged.</a:t>
            </a:r>
          </a:p>
          <a:p>
            <a:pPr lvl="0" eaLnBrk="1" hangingPunct="1">
              <a:defRPr/>
            </a:pPr>
            <a:endParaRPr lang="en-GB" altLang="en-US" sz="500" dirty="0">
              <a:solidFill>
                <a:srgbClr val="000000"/>
              </a:solidFill>
              <a:latin typeface="Arial" pitchFamily="34" charset="0"/>
              <a:ea typeface="Times New Roman" panose="02020603050405020304" pitchFamily="18" charset="0"/>
              <a:cs typeface="Arial" pitchFamily="34" charset="0"/>
            </a:endParaRPr>
          </a:p>
          <a:p>
            <a:pPr eaLnBrk="1" hangingPunct="1"/>
            <a:r>
              <a:rPr lang="en-GB" altLang="en-US" sz="900" dirty="0">
                <a:solidFill>
                  <a:srgbClr val="FF0000"/>
                </a:solidFill>
                <a:latin typeface="Arial" pitchFamily="34" charset="0"/>
                <a:ea typeface="Times New Roman" panose="02020603050405020304" pitchFamily="18" charset="0"/>
                <a:cs typeface="Arial" pitchFamily="34" charset="0"/>
              </a:rPr>
              <a:t>4 </a:t>
            </a:r>
            <a:r>
              <a:rPr lang="en-GB" altLang="en-US" sz="900" dirty="0">
                <a:latin typeface="Arial" pitchFamily="34" charset="0"/>
                <a:cs typeface="Arial" pitchFamily="34" charset="0"/>
              </a:rPr>
              <a:t>Fibrosis 4 score, calculated by lab using </a:t>
            </a:r>
            <a:r>
              <a:rPr lang="en-GB" sz="900" dirty="0">
                <a:latin typeface="Arial" pitchFamily="34" charset="0"/>
                <a:cs typeface="Arial" pitchFamily="34" charset="0"/>
              </a:rPr>
              <a:t>age, AST, ALT and platelets, stages the disease severity:</a:t>
            </a:r>
            <a:r>
              <a:rPr lang="en-GB" altLang="en-US" sz="900" dirty="0">
                <a:latin typeface="Arial" pitchFamily="34" charset="0"/>
                <a:cs typeface="Arial" pitchFamily="34" charset="0"/>
              </a:rPr>
              <a:t> </a:t>
            </a:r>
          </a:p>
          <a:p>
            <a:r>
              <a:rPr lang="en-GB" sz="900" dirty="0">
                <a:latin typeface="Arial" pitchFamily="34" charset="0"/>
                <a:cs typeface="Arial" pitchFamily="34" charset="0"/>
              </a:rPr>
              <a:t>Age ≤65: &lt;1.3 suggests no fibrosis</a:t>
            </a:r>
          </a:p>
          <a:p>
            <a:r>
              <a:rPr lang="en-GB" sz="900" dirty="0">
                <a:latin typeface="Arial" pitchFamily="34" charset="0"/>
                <a:cs typeface="Arial" pitchFamily="34" charset="0"/>
              </a:rPr>
              <a:t>Age &gt;65: &lt;2.0 suggests no fibrosis</a:t>
            </a:r>
          </a:p>
          <a:p>
            <a:r>
              <a:rPr lang="en-GB" sz="900" dirty="0">
                <a:latin typeface="Arial" pitchFamily="34" charset="0"/>
                <a:cs typeface="Arial" pitchFamily="34" charset="0"/>
              </a:rPr>
              <a:t>All ages: &gt;3.25 suggests advanced fibrosis/cirrhosis.</a:t>
            </a:r>
          </a:p>
          <a:p>
            <a:endParaRPr lang="en-GB" altLang="en-US" sz="500" dirty="0">
              <a:solidFill>
                <a:srgbClr val="000000"/>
              </a:solidFill>
              <a:latin typeface="Arial" pitchFamily="34" charset="0"/>
              <a:ea typeface="Times New Roman" panose="02020603050405020304" pitchFamily="18" charset="0"/>
              <a:cs typeface="Arial" pitchFamily="34" charset="0"/>
            </a:endParaRPr>
          </a:p>
          <a:p>
            <a:pPr lvl="0" eaLnBrk="1" hangingPunct="1">
              <a:defRPr/>
            </a:pPr>
            <a:r>
              <a:rPr lang="en-GB" altLang="en-US" sz="900" dirty="0">
                <a:solidFill>
                  <a:srgbClr val="FF0000"/>
                </a:solidFill>
                <a:latin typeface="Arial" pitchFamily="34" charset="0"/>
                <a:ea typeface="Times New Roman" panose="02020603050405020304" pitchFamily="18" charset="0"/>
                <a:cs typeface="Arial" pitchFamily="34" charset="0"/>
              </a:rPr>
              <a:t>5</a:t>
            </a:r>
            <a:r>
              <a:rPr lang="en-GB" altLang="en-US" sz="900" dirty="0">
                <a:solidFill>
                  <a:srgbClr val="000000"/>
                </a:solidFill>
                <a:latin typeface="Arial" pitchFamily="34" charset="0"/>
                <a:ea typeface="Times New Roman" panose="02020603050405020304" pitchFamily="18" charset="0"/>
                <a:cs typeface="Arial" pitchFamily="34" charset="0"/>
              </a:rPr>
              <a:t> Parietal cell Abs will also be measured as these are carried out alongside liver autoantibody measurement. If positive gastric parietal cell Abs, please see </a:t>
            </a:r>
            <a:r>
              <a:rPr lang="en-GB" altLang="en-US" sz="900" dirty="0" err="1">
                <a:solidFill>
                  <a:srgbClr val="000000"/>
                </a:solidFill>
                <a:latin typeface="Arial" pitchFamily="34" charset="0"/>
                <a:ea typeface="Times New Roman" panose="02020603050405020304" pitchFamily="18" charset="0"/>
                <a:cs typeface="Arial" pitchFamily="34" charset="0"/>
              </a:rPr>
              <a:t>RefHelp</a:t>
            </a:r>
            <a:r>
              <a:rPr lang="en-GB" altLang="en-US" sz="900" dirty="0">
                <a:solidFill>
                  <a:srgbClr val="000000"/>
                </a:solidFill>
                <a:latin typeface="Arial" pitchFamily="34" charset="0"/>
                <a:ea typeface="Times New Roman" panose="02020603050405020304" pitchFamily="18" charset="0"/>
                <a:cs typeface="Arial" pitchFamily="34" charset="0"/>
              </a:rPr>
              <a:t> interpretive comments.</a:t>
            </a:r>
          </a:p>
        </p:txBody>
      </p:sp>
      <p:pic>
        <p:nvPicPr>
          <p:cNvPr id="1027" name="Picture 3"/>
          <p:cNvPicPr>
            <a:picLocks noChangeAspect="1" noChangeArrowheads="1"/>
          </p:cNvPicPr>
          <p:nvPr/>
        </p:nvPicPr>
        <p:blipFill>
          <a:blip r:embed="rId3" cstate="print"/>
          <a:srcRect l="18112" t="30100" r="20857" b="39599"/>
          <a:stretch>
            <a:fillRect/>
          </a:stretch>
        </p:blipFill>
        <p:spPr bwMode="auto">
          <a:xfrm>
            <a:off x="5724128" y="5013176"/>
            <a:ext cx="3071446" cy="857792"/>
          </a:xfrm>
          <a:prstGeom prst="rect">
            <a:avLst/>
          </a:prstGeom>
          <a:noFill/>
          <a:ln w="9525">
            <a:noFill/>
            <a:miter lim="800000"/>
            <a:headEnd/>
            <a:tailEnd/>
          </a:ln>
        </p:spPr>
      </p:pic>
      <p:pic>
        <p:nvPicPr>
          <p:cNvPr id="17" name="Picture 2"/>
          <p:cNvPicPr>
            <a:picLocks noChangeAspect="1" noChangeArrowheads="1"/>
          </p:cNvPicPr>
          <p:nvPr/>
        </p:nvPicPr>
        <p:blipFill>
          <a:blip r:embed="rId4" cstate="print"/>
          <a:srcRect l="39710" t="44099" r="47238" b="36301"/>
          <a:stretch>
            <a:fillRect/>
          </a:stretch>
        </p:blipFill>
        <p:spPr bwMode="auto">
          <a:xfrm>
            <a:off x="7380312" y="1052736"/>
            <a:ext cx="360040" cy="304106"/>
          </a:xfrm>
          <a:prstGeom prst="rect">
            <a:avLst/>
          </a:prstGeom>
          <a:noFill/>
          <a:ln w="9525">
            <a:noFill/>
            <a:miter lim="800000"/>
            <a:headEnd/>
            <a:tailEnd/>
          </a:ln>
        </p:spPr>
      </p:pic>
      <p:sp>
        <p:nvSpPr>
          <p:cNvPr id="18" name="TextBox 17"/>
          <p:cNvSpPr txBox="1"/>
          <p:nvPr/>
        </p:nvSpPr>
        <p:spPr>
          <a:xfrm>
            <a:off x="7127776" y="2492896"/>
            <a:ext cx="2016224" cy="246221"/>
          </a:xfrm>
          <a:prstGeom prst="rect">
            <a:avLst/>
          </a:prstGeom>
          <a:noFill/>
        </p:spPr>
        <p:txBody>
          <a:bodyPr wrap="square" rtlCol="0">
            <a:spAutoFit/>
          </a:bodyPr>
          <a:lstStyle/>
          <a:p>
            <a:r>
              <a:rPr lang="en-GB" sz="1000" b="1" u="sng" dirty="0" smtClean="0">
                <a:solidFill>
                  <a:srgbClr val="FF0000"/>
                </a:solidFill>
                <a:latin typeface="Arial" pitchFamily="34" charset="0"/>
                <a:cs typeface="Arial" pitchFamily="34" charset="0"/>
              </a:rPr>
              <a:t>Guidance to be updated!</a:t>
            </a:r>
            <a:endParaRPr lang="en-GB" dirty="0"/>
          </a:p>
        </p:txBody>
      </p:sp>
      <p:pic>
        <p:nvPicPr>
          <p:cNvPr id="20" name="Picture 2"/>
          <p:cNvPicPr>
            <a:picLocks noChangeAspect="1" noChangeArrowheads="1"/>
          </p:cNvPicPr>
          <p:nvPr/>
        </p:nvPicPr>
        <p:blipFill>
          <a:blip r:embed="rId4" cstate="print"/>
          <a:srcRect l="39710" t="44099" r="47238" b="36301"/>
          <a:stretch>
            <a:fillRect/>
          </a:stretch>
        </p:blipFill>
        <p:spPr bwMode="auto">
          <a:xfrm>
            <a:off x="7380312" y="2204864"/>
            <a:ext cx="360040" cy="3041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7467600" cy="1143000"/>
          </a:xfrm>
        </p:spPr>
        <p:txBody>
          <a:bodyPr/>
          <a:lstStyle/>
          <a:p>
            <a:r>
              <a:rPr lang="en-GB" cap="none" dirty="0" smtClean="0">
                <a:latin typeface="Arial" pitchFamily="34" charset="0"/>
              </a:rPr>
              <a:t>Acute hepatitis</a:t>
            </a:r>
            <a:endParaRPr lang="en-GB" cap="none" dirty="0">
              <a:latin typeface="Arial" pitchFamily="34" charset="0"/>
            </a:endParaRPr>
          </a:p>
        </p:txBody>
      </p:sp>
      <p:sp>
        <p:nvSpPr>
          <p:cNvPr id="3" name="Content Placeholder 2"/>
          <p:cNvSpPr>
            <a:spLocks noGrp="1"/>
          </p:cNvSpPr>
          <p:nvPr>
            <p:ph sz="quarter" idx="1"/>
          </p:nvPr>
        </p:nvSpPr>
        <p:spPr/>
        <p:txBody>
          <a:bodyPr/>
          <a:lstStyle/>
          <a:p>
            <a:endParaRPr lang="en-GB"/>
          </a:p>
        </p:txBody>
      </p:sp>
      <p:graphicFrame>
        <p:nvGraphicFramePr>
          <p:cNvPr id="4" name="Table 3"/>
          <p:cNvGraphicFramePr>
            <a:graphicFrameLocks noGrp="1"/>
          </p:cNvGraphicFramePr>
          <p:nvPr>
            <p:extLst>
              <p:ext uri="{D42A27DB-BD31-4B8C-83A1-F6EECF244321}">
                <p14:modId xmlns:p14="http://schemas.microsoft.com/office/powerpoint/2010/main" xmlns="" val="548199275"/>
              </p:ext>
            </p:extLst>
          </p:nvPr>
        </p:nvGraphicFramePr>
        <p:xfrm>
          <a:off x="346302" y="1397000"/>
          <a:ext cx="8513533" cy="4937760"/>
        </p:xfrm>
        <a:graphic>
          <a:graphicData uri="http://schemas.openxmlformats.org/drawingml/2006/table">
            <a:tbl>
              <a:tblPr firstRow="1" bandRow="1">
                <a:tableStyleId>{2D5ABB26-0587-4C30-8999-92F81FD0307C}</a:tableStyleId>
              </a:tblPr>
              <a:tblGrid>
                <a:gridCol w="2360895"/>
                <a:gridCol w="2360896"/>
                <a:gridCol w="1234105"/>
                <a:gridCol w="2557637"/>
              </a:tblGrid>
              <a:tr h="370840">
                <a:tc>
                  <a:txBody>
                    <a:bodyPr/>
                    <a:lstStyle/>
                    <a:p>
                      <a:r>
                        <a:rPr lang="en-US" b="1" dirty="0" smtClean="0">
                          <a:latin typeface="Arial"/>
                          <a:cs typeface="Arial"/>
                        </a:rPr>
                        <a:t>Liver disease</a:t>
                      </a:r>
                      <a:endParaRPr lang="en-US"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b="1" dirty="0" smtClean="0">
                          <a:latin typeface="Arial"/>
                          <a:cs typeface="Arial"/>
                        </a:rPr>
                        <a:t>Peak aminotransferase</a:t>
                      </a:r>
                      <a:r>
                        <a:rPr lang="en-US" b="1" baseline="0" dirty="0" smtClean="0">
                          <a:latin typeface="Arial"/>
                          <a:cs typeface="Arial"/>
                        </a:rPr>
                        <a:t> level (</a:t>
                      </a:r>
                      <a:r>
                        <a:rPr lang="en-US" b="1" baseline="0" dirty="0" err="1" smtClean="0">
                          <a:latin typeface="Arial"/>
                          <a:cs typeface="Arial"/>
                        </a:rPr>
                        <a:t>xULN</a:t>
                      </a:r>
                      <a:r>
                        <a:rPr lang="en-US" b="1" baseline="0" dirty="0" smtClean="0">
                          <a:latin typeface="Arial"/>
                          <a:cs typeface="Arial"/>
                        </a:rPr>
                        <a:t>)</a:t>
                      </a:r>
                      <a:endParaRPr lang="en-US"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b="1" dirty="0" smtClean="0">
                          <a:latin typeface="Arial"/>
                          <a:cs typeface="Arial"/>
                        </a:rPr>
                        <a:t>Peak bilirubin (</a:t>
                      </a:r>
                      <a:r>
                        <a:rPr lang="en-US" b="1" dirty="0" err="1" smtClean="0">
                          <a:latin typeface="Arial"/>
                          <a:cs typeface="Arial"/>
                        </a:rPr>
                        <a:t>xULN</a:t>
                      </a:r>
                      <a:r>
                        <a:rPr lang="en-US" b="1" dirty="0" smtClean="0">
                          <a:latin typeface="Arial"/>
                          <a:cs typeface="Arial"/>
                        </a:rPr>
                        <a:t>)</a:t>
                      </a:r>
                      <a:endParaRPr lang="en-US"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b="1" dirty="0" smtClean="0">
                          <a:latin typeface="Arial"/>
                          <a:cs typeface="Arial"/>
                        </a:rPr>
                        <a:t>Pattern of resolution</a:t>
                      </a:r>
                      <a:endParaRPr lang="en-US"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370840">
                <a:tc>
                  <a:txBody>
                    <a:bodyPr/>
                    <a:lstStyle/>
                    <a:p>
                      <a:r>
                        <a:rPr lang="en-US" dirty="0" smtClean="0">
                          <a:latin typeface="Arial"/>
                          <a:cs typeface="Arial"/>
                        </a:rPr>
                        <a:t>Acute viral hepatitis </a:t>
                      </a:r>
                      <a:endParaRPr lang="en-US"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latin typeface="Arial"/>
                          <a:cs typeface="Arial"/>
                        </a:rPr>
                        <a:t>10-40 (sustained)</a:t>
                      </a:r>
                    </a:p>
                    <a:p>
                      <a:r>
                        <a:rPr lang="en-US" baseline="0" dirty="0" smtClean="0">
                          <a:solidFill>
                            <a:srgbClr val="FF6600"/>
                          </a:solidFill>
                          <a:latin typeface="Arial"/>
                          <a:cs typeface="Arial"/>
                        </a:rPr>
                        <a:t>500-2000</a:t>
                      </a:r>
                      <a:endParaRPr lang="en-US" dirty="0">
                        <a:solidFill>
                          <a:srgbClr val="FF6600"/>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latin typeface="Arial"/>
                          <a:cs typeface="Arial"/>
                        </a:rPr>
                        <a:t>5-10</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FF6600"/>
                          </a:solidFill>
                          <a:latin typeface="Arial"/>
                          <a:cs typeface="Arial"/>
                        </a:rPr>
                        <a:t>100-200</a:t>
                      </a:r>
                      <a:endParaRPr lang="en-US" dirty="0" smtClean="0">
                        <a:solidFill>
                          <a:srgbClr val="FF6600"/>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latin typeface="Arial"/>
                          <a:cs typeface="Arial"/>
                        </a:rPr>
                        <a:t>Usually gradual reduction in ALT/AST</a:t>
                      </a:r>
                      <a:endParaRPr lang="en-US"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370840">
                <a:tc>
                  <a:txBody>
                    <a:bodyPr/>
                    <a:lstStyle/>
                    <a:p>
                      <a:r>
                        <a:rPr lang="en-US" dirty="0" smtClean="0">
                          <a:latin typeface="Arial"/>
                          <a:cs typeface="Arial"/>
                        </a:rPr>
                        <a:t>Acute </a:t>
                      </a:r>
                      <a:r>
                        <a:rPr lang="en-US" dirty="0" err="1" smtClean="0">
                          <a:latin typeface="Arial"/>
                          <a:cs typeface="Arial"/>
                        </a:rPr>
                        <a:t>ischaemic</a:t>
                      </a:r>
                      <a:r>
                        <a:rPr lang="en-US" baseline="0" dirty="0" smtClean="0">
                          <a:latin typeface="Arial"/>
                          <a:cs typeface="Arial"/>
                        </a:rPr>
                        <a:t> injury</a:t>
                      </a:r>
                      <a:endParaRPr lang="en-US"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latin typeface="Arial"/>
                          <a:cs typeface="Arial"/>
                        </a:rPr>
                        <a:t>&gt;40 (early)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FF6600"/>
                          </a:solidFill>
                          <a:latin typeface="Arial"/>
                          <a:cs typeface="Arial"/>
                        </a:rPr>
                        <a:t>&gt;2000</a:t>
                      </a:r>
                      <a:endParaRPr lang="en-US" dirty="0" smtClean="0">
                        <a:solidFill>
                          <a:srgbClr val="FF6600"/>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latin typeface="Arial"/>
                          <a:cs typeface="Arial"/>
                        </a:rPr>
                        <a:t>&lt;5</a:t>
                      </a:r>
                    </a:p>
                    <a:p>
                      <a:r>
                        <a:rPr lang="en-US" baseline="0" dirty="0" smtClean="0">
                          <a:solidFill>
                            <a:srgbClr val="FF6600"/>
                          </a:solidFill>
                          <a:latin typeface="Arial"/>
                          <a:cs typeface="Arial"/>
                        </a:rPr>
                        <a:t>&lt;100</a:t>
                      </a:r>
                      <a:endParaRPr lang="en-US"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latin typeface="Arial"/>
                          <a:cs typeface="Arial"/>
                        </a:rPr>
                        <a:t>Rapid reduction</a:t>
                      </a:r>
                      <a:r>
                        <a:rPr lang="en-US" baseline="0" dirty="0" smtClean="0">
                          <a:latin typeface="Arial"/>
                          <a:cs typeface="Arial"/>
                        </a:rPr>
                        <a:t> in ALT/AST</a:t>
                      </a:r>
                      <a:endParaRPr lang="en-US"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370840">
                <a:tc>
                  <a:txBody>
                    <a:bodyPr/>
                    <a:lstStyle/>
                    <a:p>
                      <a:r>
                        <a:rPr lang="en-US" dirty="0" smtClean="0">
                          <a:latin typeface="Arial"/>
                          <a:cs typeface="Arial"/>
                        </a:rPr>
                        <a:t>Toxic injury</a:t>
                      </a:r>
                      <a:endParaRPr lang="en-US"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latin typeface="Arial"/>
                          <a:cs typeface="Arial"/>
                        </a:rPr>
                        <a:t>&gt;10 (early)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FF6600"/>
                          </a:solidFill>
                          <a:latin typeface="Arial"/>
                          <a:cs typeface="Arial"/>
                        </a:rPr>
                        <a:t>&gt;500</a:t>
                      </a:r>
                      <a:endParaRPr lang="en-US" dirty="0" smtClean="0">
                        <a:solidFill>
                          <a:srgbClr val="FF6600"/>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latin typeface="Arial"/>
                          <a:cs typeface="Arial"/>
                        </a:rPr>
                        <a:t>&lt;5</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FF6600"/>
                          </a:solidFill>
                          <a:latin typeface="Arial"/>
                          <a:cs typeface="Arial"/>
                        </a:rPr>
                        <a:t>&lt;100</a:t>
                      </a:r>
                      <a:endParaRPr lang="en-US" dirty="0" smtClean="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latin typeface="Arial"/>
                          <a:cs typeface="Arial"/>
                        </a:rPr>
                        <a:t>Often similar pattern to </a:t>
                      </a:r>
                      <a:r>
                        <a:rPr lang="en-US" dirty="0" err="1" smtClean="0">
                          <a:latin typeface="Arial"/>
                          <a:cs typeface="Arial"/>
                        </a:rPr>
                        <a:t>ischaemic</a:t>
                      </a:r>
                      <a:endParaRPr lang="en-US"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370840">
                <a:tc>
                  <a:txBody>
                    <a:bodyPr/>
                    <a:lstStyle/>
                    <a:p>
                      <a:r>
                        <a:rPr lang="en-US" dirty="0" smtClean="0">
                          <a:latin typeface="Arial"/>
                          <a:cs typeface="Arial"/>
                        </a:rPr>
                        <a:t>Acute biliary obstruction</a:t>
                      </a:r>
                      <a:endParaRPr lang="en-US"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latin typeface="Arial"/>
                          <a:cs typeface="Arial"/>
                        </a:rPr>
                        <a:t>5-10 (early)</a:t>
                      </a:r>
                    </a:p>
                    <a:p>
                      <a:r>
                        <a:rPr lang="en-US" dirty="0" smtClean="0">
                          <a:solidFill>
                            <a:srgbClr val="FF6600"/>
                          </a:solidFill>
                          <a:latin typeface="Arial"/>
                          <a:cs typeface="Arial"/>
                        </a:rPr>
                        <a:t>250-500</a:t>
                      </a:r>
                      <a:endParaRPr lang="en-US" dirty="0">
                        <a:solidFill>
                          <a:srgbClr val="FF6600"/>
                        </a:solidFill>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latin typeface="Arial"/>
                          <a:cs typeface="Arial"/>
                        </a:rPr>
                        <a:t>5-10 to &gt;10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latin typeface="Arial"/>
                          <a:cs typeface="Arial"/>
                        </a:rPr>
                        <a:t>Rapid elevation and fall</a:t>
                      </a:r>
                      <a:r>
                        <a:rPr lang="en-US" baseline="0" dirty="0" smtClean="0">
                          <a:latin typeface="Arial"/>
                          <a:cs typeface="Arial"/>
                        </a:rPr>
                        <a:t> in ALT/AST typically precedes rise in </a:t>
                      </a:r>
                      <a:r>
                        <a:rPr lang="en-US" baseline="0" dirty="0" err="1" smtClean="0">
                          <a:latin typeface="Arial"/>
                          <a:cs typeface="Arial"/>
                        </a:rPr>
                        <a:t>bili</a:t>
                      </a:r>
                      <a:r>
                        <a:rPr lang="en-US" baseline="0" dirty="0" smtClean="0">
                          <a:latin typeface="Arial"/>
                          <a:cs typeface="Arial"/>
                        </a:rPr>
                        <a:t>/ALP</a:t>
                      </a:r>
                      <a:endParaRPr lang="en-US"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370840">
                <a:tc>
                  <a:txBody>
                    <a:bodyPr/>
                    <a:lstStyle/>
                    <a:p>
                      <a:r>
                        <a:rPr lang="en-US" dirty="0" smtClean="0">
                          <a:latin typeface="Arial"/>
                          <a:cs typeface="Arial"/>
                        </a:rPr>
                        <a:t>Alcoholic</a:t>
                      </a:r>
                      <a:r>
                        <a:rPr lang="en-US" baseline="0" dirty="0" smtClean="0">
                          <a:latin typeface="Arial"/>
                          <a:cs typeface="Arial"/>
                        </a:rPr>
                        <a:t> hepatitis</a:t>
                      </a:r>
                      <a:endParaRPr lang="en-US"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latin typeface="Arial"/>
                          <a:cs typeface="Arial"/>
                        </a:rPr>
                        <a:t>5-10 (sustained)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6600"/>
                          </a:solidFill>
                          <a:latin typeface="Arial"/>
                          <a:cs typeface="Arial"/>
                        </a:rPr>
                        <a:t>&lt;300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latin typeface="Arial"/>
                          <a:cs typeface="Arial"/>
                        </a:rPr>
                        <a:t>5-10 to&gt;10</a:t>
                      </a:r>
                      <a:endParaRPr lang="en-US"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dirty="0" smtClean="0">
                          <a:latin typeface="Arial"/>
                          <a:cs typeface="Arial"/>
                        </a:rPr>
                        <a:t>Prolonged elevation</a:t>
                      </a:r>
                      <a:r>
                        <a:rPr lang="en-US" baseline="0" dirty="0" smtClean="0">
                          <a:latin typeface="Arial"/>
                          <a:cs typeface="Arial"/>
                        </a:rPr>
                        <a:t> of ALT/AST. AST:ALT ratio typically &gt;2</a:t>
                      </a:r>
                      <a:endParaRPr lang="en-US"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7467600" cy="1143000"/>
          </a:xfrm>
        </p:spPr>
        <p:txBody>
          <a:bodyPr/>
          <a:lstStyle/>
          <a:p>
            <a:r>
              <a:rPr lang="en-GB" cap="none" dirty="0" smtClean="0">
                <a:latin typeface="Arial" pitchFamily="34" charset="0"/>
              </a:rPr>
              <a:t>Staging fibrosis</a:t>
            </a:r>
            <a:endParaRPr lang="en-GB" cap="none" dirty="0">
              <a:latin typeface="Arial" pitchFamily="34" charset="0"/>
            </a:endParaRPr>
          </a:p>
        </p:txBody>
      </p:sp>
      <p:sp>
        <p:nvSpPr>
          <p:cNvPr id="3" name="Content Placeholder 2"/>
          <p:cNvSpPr>
            <a:spLocks noGrp="1"/>
          </p:cNvSpPr>
          <p:nvPr>
            <p:ph sz="quarter" idx="1"/>
          </p:nvPr>
        </p:nvSpPr>
        <p:spPr>
          <a:xfrm>
            <a:off x="395536" y="1196752"/>
            <a:ext cx="7467600" cy="4873752"/>
          </a:xfrm>
        </p:spPr>
        <p:txBody>
          <a:bodyPr/>
          <a:lstStyle/>
          <a:p>
            <a:endParaRPr lang="en-GB" dirty="0" smtClean="0">
              <a:latin typeface="Arial" pitchFamily="34" charset="0"/>
              <a:cs typeface="Arial" pitchFamily="34" charset="0"/>
            </a:endParaRPr>
          </a:p>
          <a:p>
            <a:r>
              <a:rPr lang="en-GB" dirty="0" smtClean="0">
                <a:latin typeface="Arial" pitchFamily="34" charset="0"/>
                <a:cs typeface="Arial" pitchFamily="34" charset="0"/>
              </a:rPr>
              <a:t>No single NIT can be used in isolation to diagnose cirrhosis </a:t>
            </a:r>
          </a:p>
          <a:p>
            <a:endParaRPr lang="en-GB" dirty="0" smtClean="0">
              <a:latin typeface="Arial" pitchFamily="34" charset="0"/>
              <a:cs typeface="Arial" pitchFamily="34" charset="0"/>
            </a:endParaRPr>
          </a:p>
          <a:p>
            <a:r>
              <a:rPr lang="en-GB" dirty="0" smtClean="0">
                <a:latin typeface="Arial" pitchFamily="34" charset="0"/>
                <a:cs typeface="Arial" pitchFamily="34" charset="0"/>
              </a:rPr>
              <a:t>Guideline aims to identify individuals in whom we can’t rule out advanced fibrosis, for further testing </a:t>
            </a:r>
            <a:endParaRPr lang="en-GB" dirty="0">
              <a:latin typeface="Arial" pitchFamily="34" charset="0"/>
              <a:cs typeface="Arial" pitchFamily="34" charset="0"/>
            </a:endParaRPr>
          </a:p>
        </p:txBody>
      </p:sp>
      <p:pic>
        <p:nvPicPr>
          <p:cNvPr id="7170" name="Picture 2"/>
          <p:cNvPicPr>
            <a:picLocks noChangeAspect="1" noChangeArrowheads="1"/>
          </p:cNvPicPr>
          <p:nvPr/>
        </p:nvPicPr>
        <p:blipFill>
          <a:blip r:embed="rId2" cstate="print"/>
          <a:srcRect l="11477" t="36921" r="45347" b="31987"/>
          <a:stretch>
            <a:fillRect/>
          </a:stretch>
        </p:blipFill>
        <p:spPr bwMode="auto">
          <a:xfrm>
            <a:off x="721822" y="4149080"/>
            <a:ext cx="5866402" cy="2376264"/>
          </a:xfrm>
          <a:prstGeom prst="rect">
            <a:avLst/>
          </a:prstGeom>
          <a:noFill/>
          <a:ln w="9525">
            <a:noFill/>
            <a:miter lim="800000"/>
            <a:headEnd/>
            <a:tailEnd/>
          </a:ln>
        </p:spPr>
      </p:pic>
      <p:sp>
        <p:nvSpPr>
          <p:cNvPr id="5" name="TextBox 4"/>
          <p:cNvSpPr txBox="1"/>
          <p:nvPr/>
        </p:nvSpPr>
        <p:spPr>
          <a:xfrm>
            <a:off x="827584" y="6596390"/>
            <a:ext cx="5760640" cy="261610"/>
          </a:xfrm>
          <a:prstGeom prst="rect">
            <a:avLst/>
          </a:prstGeom>
          <a:noFill/>
        </p:spPr>
        <p:txBody>
          <a:bodyPr wrap="square" rtlCol="0">
            <a:spAutoFit/>
          </a:bodyPr>
          <a:lstStyle/>
          <a:p>
            <a:r>
              <a:rPr lang="en-GB" sz="1100" dirty="0" smtClean="0">
                <a:latin typeface="Arial" pitchFamily="34" charset="0"/>
                <a:cs typeface="Arial" pitchFamily="34" charset="0"/>
              </a:rPr>
              <a:t>Yeoman A, Clinical Liver Disease, 2021</a:t>
            </a:r>
            <a:endParaRPr lang="en-GB" sz="11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7467600" cy="1143000"/>
          </a:xfrm>
        </p:spPr>
        <p:txBody>
          <a:bodyPr/>
          <a:lstStyle/>
          <a:p>
            <a:r>
              <a:rPr lang="en-GB" cap="none" dirty="0" smtClean="0">
                <a:latin typeface="Arial" pitchFamily="34" charset="0"/>
              </a:rPr>
              <a:t>Non-invasive tests</a:t>
            </a:r>
            <a:endParaRPr lang="en-GB" cap="none" dirty="0">
              <a:latin typeface="Arial" pitchFamily="34" charset="0"/>
            </a:endParaRPr>
          </a:p>
        </p:txBody>
      </p:sp>
      <p:sp>
        <p:nvSpPr>
          <p:cNvPr id="3" name="Content Placeholder 2"/>
          <p:cNvSpPr>
            <a:spLocks noGrp="1"/>
          </p:cNvSpPr>
          <p:nvPr>
            <p:ph sz="quarter" idx="1"/>
          </p:nvPr>
        </p:nvSpPr>
        <p:spPr>
          <a:xfrm>
            <a:off x="35496" y="1268760"/>
            <a:ext cx="4968552" cy="5205192"/>
          </a:xfrm>
        </p:spPr>
        <p:txBody>
          <a:bodyPr>
            <a:normAutofit fontScale="92500" lnSpcReduction="20000"/>
          </a:bodyPr>
          <a:lstStyle/>
          <a:p>
            <a:r>
              <a:rPr lang="en-GB" dirty="0" smtClean="0">
                <a:latin typeface="Arial" pitchFamily="34" charset="0"/>
                <a:cs typeface="Arial" pitchFamily="34" charset="0"/>
              </a:rPr>
              <a:t>Serum markers</a:t>
            </a:r>
          </a:p>
          <a:p>
            <a:pPr lvl="1"/>
            <a:r>
              <a:rPr lang="en-GB" b="1" dirty="0" smtClean="0">
                <a:latin typeface="Arial" pitchFamily="34" charset="0"/>
                <a:cs typeface="Arial" pitchFamily="34" charset="0"/>
              </a:rPr>
              <a:t>Fib4 (not so accurate &gt;65) </a:t>
            </a:r>
          </a:p>
          <a:p>
            <a:pPr lvl="1"/>
            <a:r>
              <a:rPr lang="en-GB" dirty="0" err="1" smtClean="0">
                <a:latin typeface="Arial" pitchFamily="34" charset="0"/>
                <a:cs typeface="Arial" pitchFamily="34" charset="0"/>
              </a:rPr>
              <a:t>Hyaluronic</a:t>
            </a:r>
            <a:r>
              <a:rPr lang="en-GB" dirty="0" smtClean="0">
                <a:latin typeface="Arial" pitchFamily="34" charset="0"/>
                <a:cs typeface="Arial" pitchFamily="34" charset="0"/>
              </a:rPr>
              <a:t> acid</a:t>
            </a:r>
          </a:p>
          <a:p>
            <a:pPr lvl="1"/>
            <a:r>
              <a:rPr lang="en-GB" dirty="0" smtClean="0">
                <a:latin typeface="Arial" pitchFamily="34" charset="0"/>
                <a:cs typeface="Arial" pitchFamily="34" charset="0"/>
              </a:rPr>
              <a:t>NAFLD Fibrosis Score</a:t>
            </a:r>
          </a:p>
          <a:p>
            <a:pPr lvl="1"/>
            <a:r>
              <a:rPr lang="en-GB" dirty="0" smtClean="0">
                <a:latin typeface="Arial" pitchFamily="34" charset="0"/>
                <a:cs typeface="Arial" pitchFamily="34" charset="0"/>
              </a:rPr>
              <a:t>ALT:AST ratio </a:t>
            </a:r>
          </a:p>
          <a:p>
            <a:pPr lvl="1"/>
            <a:endParaRPr lang="en-GB" dirty="0" smtClean="0">
              <a:latin typeface="Arial" pitchFamily="34" charset="0"/>
              <a:cs typeface="Arial" pitchFamily="34" charset="0"/>
            </a:endParaRPr>
          </a:p>
          <a:p>
            <a:r>
              <a:rPr lang="en-GB" dirty="0" smtClean="0">
                <a:latin typeface="Arial" pitchFamily="34" charset="0"/>
                <a:cs typeface="Arial" pitchFamily="34" charset="0"/>
              </a:rPr>
              <a:t>Transient </a:t>
            </a:r>
            <a:r>
              <a:rPr lang="en-GB" dirty="0" err="1" smtClean="0">
                <a:latin typeface="Arial" pitchFamily="34" charset="0"/>
                <a:cs typeface="Arial" pitchFamily="34" charset="0"/>
              </a:rPr>
              <a:t>elastography</a:t>
            </a:r>
            <a:endParaRPr lang="en-GB" dirty="0" smtClean="0">
              <a:latin typeface="Arial" pitchFamily="34" charset="0"/>
              <a:cs typeface="Arial" pitchFamily="34" charset="0"/>
            </a:endParaRPr>
          </a:p>
          <a:p>
            <a:pPr lvl="1"/>
            <a:r>
              <a:rPr lang="en-GB" dirty="0" smtClean="0">
                <a:latin typeface="Arial" pitchFamily="34" charset="0"/>
                <a:cs typeface="Arial" pitchFamily="34" charset="0"/>
              </a:rPr>
              <a:t>Measures liver stiffness</a:t>
            </a:r>
          </a:p>
          <a:p>
            <a:pPr lvl="1"/>
            <a:r>
              <a:rPr lang="en-GB" dirty="0" smtClean="0">
                <a:latin typeface="Arial" pitchFamily="34" charset="0"/>
                <a:cs typeface="Arial" pitchFamily="34" charset="0"/>
              </a:rPr>
              <a:t>High performance for cirrhosis, AUROC&gt;0.9</a:t>
            </a:r>
          </a:p>
          <a:p>
            <a:pPr lvl="1"/>
            <a:r>
              <a:rPr lang="en-GB" dirty="0" smtClean="0">
                <a:latin typeface="Arial" pitchFamily="34" charset="0"/>
                <a:cs typeface="Arial" pitchFamily="34" charset="0"/>
              </a:rPr>
              <a:t>Less successful in morbid obesity</a:t>
            </a:r>
          </a:p>
          <a:p>
            <a:pPr lvl="1"/>
            <a:r>
              <a:rPr lang="en-GB" dirty="0" smtClean="0">
                <a:latin typeface="Arial" pitchFamily="34" charset="0"/>
                <a:cs typeface="Arial" pitchFamily="34" charset="0"/>
              </a:rPr>
              <a:t>Can overestimate fibrosis in inflammation, excess alcohol, obstructive </a:t>
            </a:r>
            <a:r>
              <a:rPr lang="en-GB" dirty="0" err="1" smtClean="0">
                <a:latin typeface="Arial" pitchFamily="34" charset="0"/>
                <a:cs typeface="Arial" pitchFamily="34" charset="0"/>
              </a:rPr>
              <a:t>cholestasis</a:t>
            </a:r>
            <a:r>
              <a:rPr lang="en-GB" dirty="0" smtClean="0">
                <a:latin typeface="Arial" pitchFamily="34" charset="0"/>
                <a:cs typeface="Arial" pitchFamily="34" charset="0"/>
              </a:rPr>
              <a:t>, food ingestion, exercise or venous congestion </a:t>
            </a:r>
          </a:p>
          <a:p>
            <a:pPr lvl="1"/>
            <a:endParaRPr lang="en-GB" dirty="0" smtClean="0">
              <a:latin typeface="Arial" pitchFamily="34" charset="0"/>
              <a:cs typeface="Arial" pitchFamily="34" charset="0"/>
            </a:endParaRPr>
          </a:p>
          <a:p>
            <a:pPr lvl="1"/>
            <a:r>
              <a:rPr lang="en-GB" dirty="0" smtClean="0">
                <a:latin typeface="Arial" pitchFamily="34" charset="0"/>
                <a:cs typeface="Arial" pitchFamily="34" charset="0"/>
              </a:rPr>
              <a:t>Also get a measure of </a:t>
            </a:r>
            <a:r>
              <a:rPr lang="en-GB" dirty="0" err="1" smtClean="0">
                <a:latin typeface="Arial" pitchFamily="34" charset="0"/>
                <a:cs typeface="Arial" pitchFamily="34" charset="0"/>
              </a:rPr>
              <a:t>steatosis</a:t>
            </a:r>
            <a:r>
              <a:rPr lang="en-GB" dirty="0" smtClean="0">
                <a:latin typeface="Arial" pitchFamily="34" charset="0"/>
                <a:cs typeface="Arial" pitchFamily="34" charset="0"/>
              </a:rPr>
              <a:t> (CAP) </a:t>
            </a:r>
            <a:endParaRPr lang="en-GB" dirty="0">
              <a:latin typeface="Arial" pitchFamily="34" charset="0"/>
              <a:cs typeface="Arial" pitchFamily="34" charset="0"/>
            </a:endParaRPr>
          </a:p>
        </p:txBody>
      </p:sp>
      <p:pic>
        <p:nvPicPr>
          <p:cNvPr id="4" name="Picture 3" descr="fibroscan_scoring_card.png"/>
          <p:cNvPicPr>
            <a:picLocks noChangeAspect="1"/>
          </p:cNvPicPr>
          <p:nvPr/>
        </p:nvPicPr>
        <p:blipFill>
          <a:blip r:embed="rId3" cstate="print"/>
          <a:stretch>
            <a:fillRect/>
          </a:stretch>
        </p:blipFill>
        <p:spPr>
          <a:xfrm>
            <a:off x="4928255" y="4725144"/>
            <a:ext cx="3820209" cy="1735940"/>
          </a:xfrm>
          <a:prstGeom prst="rect">
            <a:avLst/>
          </a:prstGeom>
        </p:spPr>
      </p:pic>
      <p:pic>
        <p:nvPicPr>
          <p:cNvPr id="1026" name="Picture 2"/>
          <p:cNvPicPr>
            <a:picLocks noChangeAspect="1" noChangeArrowheads="1"/>
          </p:cNvPicPr>
          <p:nvPr/>
        </p:nvPicPr>
        <p:blipFill>
          <a:blip r:embed="rId4" cstate="print"/>
          <a:srcRect l="31675" t="13908" r="35896" b="30459"/>
          <a:stretch>
            <a:fillRect/>
          </a:stretch>
        </p:blipFill>
        <p:spPr bwMode="auto">
          <a:xfrm>
            <a:off x="6876256" y="332656"/>
            <a:ext cx="1656184" cy="1386573"/>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l="22947" t="13652" r="23511" b="11598"/>
          <a:stretch>
            <a:fillRect/>
          </a:stretch>
        </p:blipFill>
        <p:spPr bwMode="auto">
          <a:xfrm>
            <a:off x="4508122" y="332656"/>
            <a:ext cx="2008094" cy="1368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910</TotalTime>
  <Words>1241</Words>
  <Application>Microsoft Office PowerPoint</Application>
  <PresentationFormat>On-screen Show (4:3)</PresentationFormat>
  <Paragraphs>221</Paragraphs>
  <Slides>16</Slides>
  <Notes>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Oriel</vt:lpstr>
      <vt:lpstr>Investigation and management of abnormal liver function tests</vt:lpstr>
      <vt:lpstr>Background</vt:lpstr>
      <vt:lpstr>Asymptomatic Abn LFTs</vt:lpstr>
      <vt:lpstr>Pathway: ‘Abnormal LFTs including Fib4 score </vt:lpstr>
      <vt:lpstr>Slide 5</vt:lpstr>
      <vt:lpstr>Slide 6</vt:lpstr>
      <vt:lpstr>Acute hepatitis</vt:lpstr>
      <vt:lpstr>Staging fibrosis</vt:lpstr>
      <vt:lpstr>Non-invasive tests</vt:lpstr>
      <vt:lpstr>What not to refer – if referral criteria not met...</vt:lpstr>
      <vt:lpstr>ArLD</vt:lpstr>
      <vt:lpstr>Alcohol-related Liver Disease</vt:lpstr>
      <vt:lpstr>Slide 13</vt:lpstr>
      <vt:lpstr>Non-alcoholic fatty liver disease</vt:lpstr>
      <vt:lpstr>Conclusions</vt:lpstr>
      <vt:lpstr>Acknowledgements</vt:lpstr>
    </vt:vector>
  </TitlesOfParts>
  <Company>NHS Lothian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Investigation and management of abnormal liver function tests</dc:title>
  <dc:creator>Alexandra Thompson</dc:creator>
  <cp:lastModifiedBy>Sara Jenks</cp:lastModifiedBy>
  <cp:revision>70</cp:revision>
  <dcterms:created xsi:type="dcterms:W3CDTF">2021-08-16T12:30:40Z</dcterms:created>
  <dcterms:modified xsi:type="dcterms:W3CDTF">2021-09-29T14:11:09Z</dcterms:modified>
</cp:coreProperties>
</file>